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sldIdLst>
    <p:sldId id="340" r:id="rId2"/>
    <p:sldId id="329" r:id="rId3"/>
    <p:sldId id="339" r:id="rId4"/>
    <p:sldId id="341" r:id="rId5"/>
    <p:sldId id="342" r:id="rId6"/>
    <p:sldId id="343" r:id="rId7"/>
    <p:sldId id="344" r:id="rId8"/>
    <p:sldId id="345" r:id="rId9"/>
    <p:sldId id="346" r:id="rId10"/>
    <p:sldId id="347" r:id="rId11"/>
    <p:sldId id="348" r:id="rId12"/>
    <p:sldId id="349" r:id="rId13"/>
    <p:sldId id="350" r:id="rId14"/>
    <p:sldId id="351" r:id="rId15"/>
    <p:sldId id="352" r:id="rId16"/>
  </p:sldIdLst>
  <p:sldSz cx="12192000" cy="6858000"/>
  <p:notesSz cx="6792913" cy="992505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epping, Anke" initials="OA" lastIdx="5" clrIdx="0">
    <p:extLst>
      <p:ext uri="{19B8F6BF-5375-455C-9EA6-DF929625EA0E}">
        <p15:presenceInfo xmlns:p15="http://schemas.microsoft.com/office/powerpoint/2012/main" userId="Oepping, Anke" providerId="None"/>
      </p:ext>
    </p:extLst>
  </p:cmAuthor>
  <p:cmAuthor id="2" name="Claudia Trentmann" initials="CT" lastIdx="11" clrIdx="1">
    <p:extLst>
      <p:ext uri="{19B8F6BF-5375-455C-9EA6-DF929625EA0E}">
        <p15:presenceInfo xmlns:p15="http://schemas.microsoft.com/office/powerpoint/2012/main" userId="b62821e811177ff3" providerId="Windows Live"/>
      </p:ext>
    </p:extLst>
  </p:cmAuthor>
  <p:cmAuthor id="3" name="Banz, Nathalie" initials="BN" lastIdx="5" clrIdx="2">
    <p:extLst>
      <p:ext uri="{19B8F6BF-5375-455C-9EA6-DF929625EA0E}">
        <p15:presenceInfo xmlns:p15="http://schemas.microsoft.com/office/powerpoint/2012/main" userId="Banz, Nathalie" providerId="None"/>
      </p:ext>
    </p:extLst>
  </p:cmAuthor>
  <p:cmAuthor id="4" name="Niederhaus Dr., Anke" initials="NDA" lastIdx="2" clrIdx="3">
    <p:extLst>
      <p:ext uri="{19B8F6BF-5375-455C-9EA6-DF929625EA0E}">
        <p15:presenceInfo xmlns:p15="http://schemas.microsoft.com/office/powerpoint/2012/main" userId="Niederhaus Dr., Anke" providerId="None"/>
      </p:ext>
    </p:extLst>
  </p:cmAuthor>
  <p:cmAuthor id="5" name="Jana Zotschew" initials="JZ" lastIdx="1" clrIdx="4">
    <p:extLst>
      <p:ext uri="{19B8F6BF-5375-455C-9EA6-DF929625EA0E}">
        <p15:presenceInfo xmlns:p15="http://schemas.microsoft.com/office/powerpoint/2012/main" userId="Jana Zotschew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2182" autoAdjust="0"/>
  </p:normalViewPr>
  <p:slideViewPr>
    <p:cSldViewPr snapToGrid="0">
      <p:cViewPr varScale="1">
        <p:scale>
          <a:sx n="89" d="100"/>
          <a:sy n="89" d="100"/>
        </p:scale>
        <p:origin x="46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32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32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7D7357-DC57-466F-84C9-6303C4B03348}" type="datetimeFigureOut">
              <a:rPr lang="de-DE" smtClean="0"/>
              <a:t>05.07.2021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4713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4013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32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100" y="9428163"/>
            <a:ext cx="29432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DB1C25-8D00-40FA-A515-8FF40C1E059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3275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DE" b="0" baseline="0" dirty="0">
              <a:sym typeface="Wingdings" panose="05000000000000000000" pitchFamily="2" charset="2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B1C25-8D00-40FA-A515-8FF40C1E0597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184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spcAft>
                <a:spcPts val="600"/>
              </a:spcAft>
            </a:pPr>
            <a:endParaRPr lang="de-DE" sz="1200" dirty="0"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B1C25-8D00-40FA-A515-8FF40C1E0597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0990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B1C25-8D00-40FA-A515-8FF40C1E0597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53782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B1C25-8D00-40FA-A515-8FF40C1E0597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84708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B1C25-8D00-40FA-A515-8FF40C1E0597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2996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DE" b="0" baseline="0" dirty="0" smtClean="0">
                <a:sym typeface="Wingdings" panose="05000000000000000000" pitchFamily="2" charset="2"/>
              </a:rPr>
              <a:t>	</a:t>
            </a:r>
            <a:endParaRPr lang="de-DE" b="0" baseline="0" dirty="0">
              <a:sym typeface="Wingdings" panose="05000000000000000000" pitchFamily="2" charset="2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B1C25-8D00-40FA-A515-8FF40C1E0597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9482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B1C25-8D00-40FA-A515-8FF40C1E0597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3538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B1C25-8D00-40FA-A515-8FF40C1E0597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4980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B1C25-8D00-40FA-A515-8FF40C1E0597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53184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B1C25-8D00-40FA-A515-8FF40C1E0597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9805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B1C25-8D00-40FA-A515-8FF40C1E0597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33408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B1C25-8D00-40FA-A515-8FF40C1E0597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3482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spcAft>
                <a:spcPts val="600"/>
              </a:spcAft>
            </a:pPr>
            <a:endParaRPr lang="de-DE" sz="1200" dirty="0"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B1C25-8D00-40FA-A515-8FF40C1E0597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7694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03.02.2021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School meal programmes worldwide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3166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03.02.2021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School meal programmes worldwide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9206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03.02.2021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School meal programmes worldwide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9958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03.02.2021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School meal programmes worldwide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3200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03.02.2021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School meal programmes worldwide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5585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03.02.2021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School meal programmes worldwide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2901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03.02.2021</a:t>
            </a: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School meal programmes worldwide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4084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03.02.2021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School meal programmes worldwide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0206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03.02.2021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School meal programmes worldwide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7692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03.02.2021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School meal programmes worldwide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3883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03.02.2021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School meal programmes worldwide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9888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03.02.2021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School meal programmes worldwide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006FE-6571-4354-8775-F8708372C22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4725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emf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hyperlink" Target="http://www.fao.org/3/ca4091en/ca4091en.pdf" TargetMode="External"/><Relationship Id="rId5" Type="http://schemas.openxmlformats.org/officeDocument/2006/relationships/hyperlink" Target="https://www.unscn.org/uploads/web/news/document/School-Paper-EN-WEB-8oct.pdf" TargetMode="External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emf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hyperlink" Target="http://www.fao.org/3/ca4091en/ca4091en.pdf" TargetMode="External"/><Relationship Id="rId5" Type="http://schemas.openxmlformats.org/officeDocument/2006/relationships/hyperlink" Target="https://www.unscn.org/uploads/web/news/document/School-Paper-EN-WEB-8oct.pdf" TargetMode="External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ao.org/3/CA2773EN/ca2773en.pdf" TargetMode="External"/><Relationship Id="rId13" Type="http://schemas.openxmlformats.org/officeDocument/2006/relationships/hyperlink" Target="https://ec.europa.eu/jrc/en/publication/eur-scientific-and-technical-research-reports/mapping-national-school-food-policies-across-eu28-plus-norway-and-switzerland" TargetMode="External"/><Relationship Id="rId3" Type="http://schemas.openxmlformats.org/officeDocument/2006/relationships/image" Target="../media/image1.emf"/><Relationship Id="rId7" Type="http://schemas.openxmlformats.org/officeDocument/2006/relationships/hyperlink" Target="http://www.fao.org/3/ca4091en/ca4091en.pdf" TargetMode="External"/><Relationship Id="rId12" Type="http://schemas.openxmlformats.org/officeDocument/2006/relationships/hyperlink" Target="https://www.unscn.org/en/news-events/recent-news?idnews=2059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eliefweb.int/sites/reliefweb.int/files/resources/sofi_nen_2019.pdf" TargetMode="External"/><Relationship Id="rId11" Type="http://schemas.openxmlformats.org/officeDocument/2006/relationships/hyperlink" Target="https://gcnf.org/survey/" TargetMode="External"/><Relationship Id="rId5" Type="http://schemas.openxmlformats.org/officeDocument/2006/relationships/hyperlink" Target="https://openknowledge.worldbank.org/handle/10986/24418" TargetMode="External"/><Relationship Id="rId10" Type="http://schemas.openxmlformats.org/officeDocument/2006/relationships/hyperlink" Target="http://www.fao.org/3/a-i4288e.pdf" TargetMode="External"/><Relationship Id="rId4" Type="http://schemas.openxmlformats.org/officeDocument/2006/relationships/hyperlink" Target="https://reliefweb.int/report/world/study-sustainable-school-feeding-across-african-union-addis-ababa-january-2018" TargetMode="External"/><Relationship Id="rId9" Type="http://schemas.openxmlformats.org/officeDocument/2006/relationships/hyperlink" Target="http://www.fao.org/3/ca0957en/CA0957EN.pdf" TargetMode="External"/><Relationship Id="rId14" Type="http://schemas.openxmlformats.org/officeDocument/2006/relationships/hyperlink" Target="https://unesdoc.unesco.org/ark:/48223/pf0000373431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wfp.org/api/documents/WFP-0000019946/download/" TargetMode="External"/><Relationship Id="rId3" Type="http://schemas.openxmlformats.org/officeDocument/2006/relationships/image" Target="../media/image1.emf"/><Relationship Id="rId7" Type="http://schemas.openxmlformats.org/officeDocument/2006/relationships/hyperlink" Target="https://docs.wfp.org/api/documents/WFP-0000110344/download/" TargetMode="External"/><Relationship Id="rId12" Type="http://schemas.openxmlformats.org/officeDocument/2006/relationships/hyperlink" Target="https://www.who.int/publications/i/item/9789241516969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fp.org/publications/state-school-feeding-worldwide-2020" TargetMode="External"/><Relationship Id="rId11" Type="http://schemas.openxmlformats.org/officeDocument/2006/relationships/hyperlink" Target="https://apps.who.int/iris/bitstream/handle/10665/338525/9789240018341-eng.pdf?sequence=1&amp;isAllowed=y" TargetMode="External"/><Relationship Id="rId5" Type="http://schemas.openxmlformats.org/officeDocument/2006/relationships/hyperlink" Target="https://www.unscn.org/en/news-events/recent-news?idnews=2142" TargetMode="External"/><Relationship Id="rId10" Type="http://schemas.openxmlformats.org/officeDocument/2006/relationships/hyperlink" Target="https://www.who.int/publications-detail/9789241514873,%20zuletzt%20gepr&#252;ft%20am%2023.05.2020." TargetMode="External"/><Relationship Id="rId4" Type="http://schemas.openxmlformats.org/officeDocument/2006/relationships/hyperlink" Target="https://www.unscn.org/uploads/web/news/document/School-Paper-EN-WEB.pdf" TargetMode="External"/><Relationship Id="rId9" Type="http://schemas.openxmlformats.org/officeDocument/2006/relationships/hyperlink" Target="https://www.wfp.org/publications/home-grown-school-feeding-resource-framework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.m4a"/><Relationship Id="rId7" Type="http://schemas.openxmlformats.org/officeDocument/2006/relationships/image" Target="../media/image1.emf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.emf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emf"/><Relationship Id="rId5" Type="http://schemas.openxmlformats.org/officeDocument/2006/relationships/hyperlink" Target="https://www.wfp.org/publications/mitigating-effects-covid-19-pandemic-food-and-nutrition-schoolchildren" TargetMode="External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emf"/><Relationship Id="rId5" Type="http://schemas.openxmlformats.org/officeDocument/2006/relationships/hyperlink" Target="http://www.fao.org/in-action/fsn-caucasus-asia/resources/detail/en/c/1191693/" TargetMode="External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emf"/><Relationship Id="rId5" Type="http://schemas.openxmlformats.org/officeDocument/2006/relationships/hyperlink" Target="https://reliefweb.int/report/world/study-sustainable-school-feeding-across-african-union-addis-ababa-january-2018" TargetMode="External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49640" y="1122363"/>
            <a:ext cx="8213558" cy="2387600"/>
          </a:xfrm>
        </p:spPr>
        <p:txBody>
          <a:bodyPr>
            <a:normAutofit/>
          </a:bodyPr>
          <a:lstStyle/>
          <a:p>
            <a:r>
              <a:rPr lang="de-DE" b="1" smtClean="0"/>
              <a:t>School </a:t>
            </a:r>
            <a:r>
              <a:rPr lang="de-DE" b="1" dirty="0" err="1" smtClean="0"/>
              <a:t>meal</a:t>
            </a:r>
            <a:r>
              <a:rPr lang="de-DE" b="1" dirty="0" smtClean="0"/>
              <a:t> </a:t>
            </a:r>
            <a:r>
              <a:rPr lang="de-DE" b="1" dirty="0" err="1" smtClean="0"/>
              <a:t>programmes</a:t>
            </a:r>
            <a:r>
              <a:rPr lang="de-DE" b="1" dirty="0" smtClean="0"/>
              <a:t> in a global </a:t>
            </a:r>
            <a:r>
              <a:rPr lang="de-DE" b="1" dirty="0" err="1" smtClean="0"/>
              <a:t>context</a:t>
            </a:r>
            <a:endParaRPr lang="de-DE" b="1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983038"/>
            <a:ext cx="10134600" cy="22980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DE" sz="2800" dirty="0" err="1" smtClean="0"/>
              <a:t>Results</a:t>
            </a:r>
            <a:r>
              <a:rPr lang="de-DE" sz="2800" dirty="0" smtClean="0"/>
              <a:t> </a:t>
            </a:r>
            <a:r>
              <a:rPr lang="de-DE" sz="2800" dirty="0" err="1" smtClean="0"/>
              <a:t>of</a:t>
            </a:r>
            <a:r>
              <a:rPr lang="de-DE" sz="2800" dirty="0" smtClean="0"/>
              <a:t> a </a:t>
            </a:r>
            <a:r>
              <a:rPr lang="de-DE" sz="2800" dirty="0" err="1" smtClean="0"/>
              <a:t>study</a:t>
            </a:r>
            <a:r>
              <a:rPr lang="de-DE" sz="2800" dirty="0" smtClean="0"/>
              <a:t> </a:t>
            </a:r>
            <a:r>
              <a:rPr lang="de-DE" sz="2800" dirty="0" err="1" smtClean="0"/>
              <a:t>commissioned</a:t>
            </a:r>
            <a:r>
              <a:rPr lang="de-DE" sz="2800" dirty="0" smtClean="0"/>
              <a:t> </a:t>
            </a:r>
            <a:r>
              <a:rPr lang="de-DE" sz="2800" dirty="0" err="1" smtClean="0"/>
              <a:t>by</a:t>
            </a:r>
            <a:r>
              <a:rPr lang="de-DE" sz="2800" dirty="0" smtClean="0"/>
              <a:t> </a:t>
            </a:r>
            <a:r>
              <a:rPr lang="de-DE" sz="2800" dirty="0" err="1" smtClean="0"/>
              <a:t>the</a:t>
            </a:r>
            <a:r>
              <a:rPr lang="de-DE" sz="2800" dirty="0" smtClean="0"/>
              <a:t> BMEL/</a:t>
            </a:r>
            <a:r>
              <a:rPr lang="en-US" sz="2800" dirty="0" smtClean="0"/>
              <a:t>NQZ</a:t>
            </a:r>
            <a:r>
              <a:rPr lang="de-DE" sz="2800" dirty="0" smtClean="0"/>
              <a:t>  </a:t>
            </a:r>
          </a:p>
          <a:p>
            <a:pPr>
              <a:spcAft>
                <a:spcPts val="600"/>
              </a:spcAft>
            </a:pPr>
            <a:r>
              <a:rPr lang="de-DE" sz="2800" dirty="0" err="1" smtClean="0"/>
              <a:t>conducted</a:t>
            </a:r>
            <a:r>
              <a:rPr lang="de-DE" sz="2800" dirty="0" smtClean="0"/>
              <a:t> </a:t>
            </a:r>
            <a:r>
              <a:rPr lang="de-DE" sz="2800" dirty="0" err="1" smtClean="0"/>
              <a:t>by</a:t>
            </a:r>
            <a:r>
              <a:rPr lang="de-DE" sz="2800" dirty="0" smtClean="0"/>
              <a:t> </a:t>
            </a:r>
            <a:r>
              <a:rPr lang="de-DE" sz="2800" dirty="0"/>
              <a:t>comit </a:t>
            </a:r>
            <a:r>
              <a:rPr lang="de-DE" sz="2800" dirty="0" err="1" smtClean="0"/>
              <a:t>consultants</a:t>
            </a:r>
            <a:r>
              <a:rPr lang="de-DE" sz="2800" dirty="0" smtClean="0"/>
              <a:t>, spring 2020</a:t>
            </a:r>
            <a:br>
              <a:rPr lang="de-DE" sz="2800" dirty="0" smtClean="0"/>
            </a:br>
            <a:r>
              <a:rPr lang="de-DE" sz="2800" dirty="0" smtClean="0"/>
              <a:t>Dr</a:t>
            </a:r>
            <a:r>
              <a:rPr lang="de-DE" sz="2800" dirty="0"/>
              <a:t>. Claudia Trentmann und Jana </a:t>
            </a:r>
            <a:r>
              <a:rPr lang="de-DE" sz="2800" dirty="0" smtClean="0"/>
              <a:t>Zotschew</a:t>
            </a:r>
            <a:endParaRPr lang="de-DE" sz="2800" dirty="0"/>
          </a:p>
        </p:txBody>
      </p:sp>
      <p:cxnSp>
        <p:nvCxnSpPr>
          <p:cNvPr id="4" name="Gerader Verbinder 3"/>
          <p:cNvCxnSpPr/>
          <p:nvPr/>
        </p:nvCxnSpPr>
        <p:spPr>
          <a:xfrm>
            <a:off x="1509034" y="3548744"/>
            <a:ext cx="8986946" cy="216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F2308604-1123-4560-BE74-A1D3ABB1A4D5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0" t="19586" r="10402" b="9547"/>
          <a:stretch/>
        </p:blipFill>
        <p:spPr bwMode="auto">
          <a:xfrm>
            <a:off x="10244137" y="261938"/>
            <a:ext cx="1632177" cy="83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22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91"/>
    </mc:Choice>
    <mc:Fallback xmlns="">
      <p:transition spd="slow" advTm="29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05A8824E-2FDC-4582-9A9B-20503C9B1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353800" cy="483933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400" b="1" dirty="0">
                <a:cs typeface="Calibri"/>
              </a:rPr>
              <a:t>Platform for diverse interventions </a:t>
            </a:r>
            <a:r>
              <a:rPr lang="en-US" sz="2400" dirty="0">
                <a:cs typeface="Calibri"/>
              </a:rPr>
              <a:t>in the school </a:t>
            </a:r>
            <a:r>
              <a:rPr lang="en-US" sz="2400" dirty="0" smtClean="0">
                <a:cs typeface="Calibri"/>
              </a:rPr>
              <a:t>environment</a:t>
            </a:r>
            <a:endParaRPr lang="de-DE" sz="2400" dirty="0">
              <a:cs typeface="Calibri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400" dirty="0">
                <a:cs typeface="Calibri"/>
              </a:rPr>
              <a:t>Achievement of </a:t>
            </a:r>
            <a:r>
              <a:rPr lang="en-US" sz="2400" b="1" dirty="0">
                <a:cs typeface="Calibri"/>
              </a:rPr>
              <a:t>human rights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400" dirty="0">
                <a:cs typeface="Calibri"/>
              </a:rPr>
              <a:t>Improving the </a:t>
            </a:r>
            <a:r>
              <a:rPr lang="en-US" sz="2400" b="1" dirty="0" smtClean="0">
                <a:cs typeface="Calibri"/>
              </a:rPr>
              <a:t>nutrition status </a:t>
            </a:r>
            <a:r>
              <a:rPr lang="en-US" sz="2400" dirty="0">
                <a:cs typeface="Calibri"/>
              </a:rPr>
              <a:t>of (pre-) school children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400" b="1" dirty="0">
                <a:cs typeface="Calibri"/>
              </a:rPr>
              <a:t>Income generation </a:t>
            </a:r>
            <a:r>
              <a:rPr lang="en-US" sz="2400" dirty="0">
                <a:cs typeface="Calibri"/>
              </a:rPr>
              <a:t>through the </a:t>
            </a:r>
            <a:r>
              <a:rPr lang="en-US" sz="2400" dirty="0" smtClean="0">
                <a:cs typeface="Calibri"/>
              </a:rPr>
              <a:t>integration </a:t>
            </a:r>
            <a:r>
              <a:rPr lang="en-US" sz="2400" dirty="0">
                <a:cs typeface="Calibri"/>
              </a:rPr>
              <a:t>of local markets </a:t>
            </a:r>
            <a:r>
              <a:rPr lang="en-US" sz="2400" dirty="0" smtClean="0">
                <a:cs typeface="Calibri"/>
              </a:rPr>
              <a:t>and procurement of local </a:t>
            </a:r>
            <a:r>
              <a:rPr lang="en-US" sz="2400" dirty="0">
                <a:cs typeface="Calibri"/>
              </a:rPr>
              <a:t>food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400" b="1" dirty="0">
                <a:cs typeface="Calibri"/>
              </a:rPr>
              <a:t>Social security </a:t>
            </a:r>
            <a:endParaRPr lang="de-DE" sz="2400" b="1" dirty="0" smtClean="0">
              <a:cs typeface="Calibri"/>
            </a:endParaRPr>
          </a:p>
          <a:p>
            <a:pPr marL="0" indent="0">
              <a:spcAft>
                <a:spcPts val="600"/>
              </a:spcAft>
              <a:buNone/>
            </a:pPr>
            <a:endParaRPr lang="de-DE" sz="2400" b="1" dirty="0" smtClean="0">
              <a:cs typeface="Calibri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de-DE" sz="1800" dirty="0" err="1" smtClean="0">
                <a:ea typeface="+mn-lt"/>
                <a:cs typeface="+mn-lt"/>
              </a:rPr>
              <a:t>Sources</a:t>
            </a:r>
            <a:r>
              <a:rPr lang="de-DE" sz="1800" dirty="0" smtClean="0">
                <a:ea typeface="+mn-lt"/>
                <a:cs typeface="+mn-lt"/>
              </a:rPr>
              <a:t>: UNSCN </a:t>
            </a:r>
            <a:r>
              <a:rPr lang="de-DE" sz="1800" dirty="0">
                <a:ea typeface="+mn-lt"/>
                <a:cs typeface="+mn-lt"/>
              </a:rPr>
              <a:t>2017: </a:t>
            </a:r>
            <a:r>
              <a:rPr lang="de-DE" sz="1800" dirty="0">
                <a:ea typeface="+mn-lt"/>
                <a:cs typeface="+mn-lt"/>
                <a:hlinkClick r:id="rId5"/>
              </a:rPr>
              <a:t>Schools </a:t>
            </a:r>
            <a:r>
              <a:rPr lang="de-DE" sz="1800" dirty="0" err="1">
                <a:ea typeface="+mn-lt"/>
                <a:cs typeface="+mn-lt"/>
                <a:hlinkClick r:id="rId5"/>
              </a:rPr>
              <a:t>as</a:t>
            </a:r>
            <a:r>
              <a:rPr lang="de-DE" sz="1800" dirty="0">
                <a:ea typeface="+mn-lt"/>
                <a:cs typeface="+mn-lt"/>
                <a:hlinkClick r:id="rId5"/>
              </a:rPr>
              <a:t> a System </a:t>
            </a:r>
            <a:r>
              <a:rPr lang="de-DE" sz="1800" dirty="0" err="1">
                <a:ea typeface="+mn-lt"/>
                <a:cs typeface="+mn-lt"/>
                <a:hlinkClick r:id="rId5"/>
              </a:rPr>
              <a:t>to</a:t>
            </a:r>
            <a:r>
              <a:rPr lang="de-DE" sz="1800" dirty="0">
                <a:ea typeface="+mn-lt"/>
                <a:cs typeface="+mn-lt"/>
                <a:hlinkClick r:id="rId5"/>
              </a:rPr>
              <a:t> </a:t>
            </a:r>
            <a:r>
              <a:rPr lang="de-DE" sz="1800" dirty="0" err="1">
                <a:ea typeface="+mn-lt"/>
                <a:cs typeface="+mn-lt"/>
                <a:hlinkClick r:id="rId5"/>
              </a:rPr>
              <a:t>improve</a:t>
            </a:r>
            <a:r>
              <a:rPr lang="de-DE" sz="1800" dirty="0">
                <a:ea typeface="+mn-lt"/>
                <a:cs typeface="+mn-lt"/>
                <a:hlinkClick r:id="rId5"/>
              </a:rPr>
              <a:t> </a:t>
            </a:r>
            <a:r>
              <a:rPr lang="de-DE" sz="1800" dirty="0" err="1">
                <a:ea typeface="+mn-lt"/>
                <a:cs typeface="+mn-lt"/>
                <a:hlinkClick r:id="rId5"/>
              </a:rPr>
              <a:t>nutrition</a:t>
            </a:r>
            <a:r>
              <a:rPr lang="de-DE" sz="1800" dirty="0">
                <a:ea typeface="+mn-lt"/>
                <a:cs typeface="+mn-lt"/>
              </a:rPr>
              <a:t>; FAO 2019: </a:t>
            </a:r>
            <a:r>
              <a:rPr lang="de-DE" sz="1800" dirty="0">
                <a:ea typeface="+mn-lt"/>
                <a:cs typeface="+mn-lt"/>
                <a:hlinkClick r:id="rId6"/>
              </a:rPr>
              <a:t>School Food and Nutrition </a:t>
            </a:r>
            <a:r>
              <a:rPr lang="de-DE" sz="1800" dirty="0" smtClean="0">
                <a:ea typeface="+mn-lt"/>
                <a:cs typeface="+mn-lt"/>
                <a:hlinkClick r:id="rId6"/>
              </a:rPr>
              <a:t>Framework</a:t>
            </a:r>
            <a:r>
              <a:rPr lang="de-DE" sz="1800" dirty="0" smtClean="0">
                <a:ea typeface="+mn-lt"/>
                <a:cs typeface="+mn-lt"/>
              </a:rPr>
              <a:t>.</a:t>
            </a:r>
            <a:endParaRPr lang="de-DE" sz="1800" dirty="0">
              <a:ea typeface="+mn-lt"/>
              <a:cs typeface="+mn-lt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xmlns="" id="{6859E2E4-7380-47EC-A969-603C704AD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731520"/>
            <a:ext cx="11297920" cy="812800"/>
          </a:xfrm>
        </p:spPr>
        <p:txBody>
          <a:bodyPr>
            <a:normAutofit/>
          </a:bodyPr>
          <a:lstStyle/>
          <a:p>
            <a:r>
              <a:rPr lang="de-DE" sz="2800" b="1" dirty="0" smtClean="0">
                <a:latin typeface="+mn-lt"/>
                <a:ea typeface="+mn-lt"/>
                <a:cs typeface="+mn-lt"/>
              </a:rPr>
              <a:t>V. Potentials </a:t>
            </a:r>
            <a:r>
              <a:rPr lang="de-DE" sz="2800" b="1" dirty="0" err="1" smtClean="0">
                <a:latin typeface="+mn-lt"/>
                <a:ea typeface="+mn-lt"/>
                <a:cs typeface="+mn-lt"/>
              </a:rPr>
              <a:t>of</a:t>
            </a:r>
            <a:r>
              <a:rPr lang="de-DE" sz="2800" b="1" dirty="0" smtClean="0">
                <a:latin typeface="+mn-lt"/>
                <a:ea typeface="+mn-lt"/>
                <a:cs typeface="+mn-lt"/>
              </a:rPr>
              <a:t> </a:t>
            </a:r>
            <a:r>
              <a:rPr lang="de-DE" sz="2800" b="1" dirty="0" err="1" smtClean="0">
                <a:latin typeface="+mn-lt"/>
                <a:ea typeface="+mn-lt"/>
                <a:cs typeface="+mn-lt"/>
              </a:rPr>
              <a:t>school</a:t>
            </a:r>
            <a:r>
              <a:rPr lang="de-DE" sz="2800" b="1" dirty="0" smtClean="0">
                <a:latin typeface="+mn-lt"/>
                <a:ea typeface="+mn-lt"/>
                <a:cs typeface="+mn-lt"/>
              </a:rPr>
              <a:t> </a:t>
            </a:r>
            <a:r>
              <a:rPr lang="de-DE" sz="2800" b="1" dirty="0" err="1" smtClean="0">
                <a:latin typeface="+mn-lt"/>
                <a:ea typeface="+mn-lt"/>
                <a:cs typeface="+mn-lt"/>
              </a:rPr>
              <a:t>meal</a:t>
            </a:r>
            <a:r>
              <a:rPr lang="de-DE" sz="2800" b="1" dirty="0" smtClean="0">
                <a:latin typeface="+mn-lt"/>
                <a:ea typeface="+mn-lt"/>
                <a:cs typeface="+mn-lt"/>
              </a:rPr>
              <a:t> </a:t>
            </a:r>
            <a:r>
              <a:rPr lang="de-DE" sz="2800" b="1" dirty="0" err="1" smtClean="0">
                <a:latin typeface="+mn-lt"/>
                <a:ea typeface="+mn-lt"/>
                <a:cs typeface="+mn-lt"/>
              </a:rPr>
              <a:t>programmes</a:t>
            </a:r>
            <a:r>
              <a:rPr lang="de-DE" sz="2800" b="1" dirty="0" smtClean="0">
                <a:latin typeface="+mn-lt"/>
                <a:ea typeface="+mn-lt"/>
                <a:cs typeface="+mn-lt"/>
              </a:rPr>
              <a:t> </a:t>
            </a:r>
            <a:endParaRPr lang="de-DE" sz="2800" b="1" dirty="0">
              <a:latin typeface="+mn-lt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10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F2308604-1123-4560-BE74-A1D3ABB1A4D5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0" t="19586" r="10402" b="9547"/>
          <a:stretch/>
        </p:blipFill>
        <p:spPr bwMode="auto">
          <a:xfrm>
            <a:off x="10244137" y="261938"/>
            <a:ext cx="1632177" cy="83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79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624"/>
    </mc:Choice>
    <mc:Fallback xmlns="">
      <p:transition spd="slow" advTm="136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05A8824E-2FDC-4582-9A9B-20503C9B1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353800" cy="483933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400" dirty="0">
                <a:cs typeface="Calibri"/>
              </a:rPr>
              <a:t>Improved eating habits through </a:t>
            </a:r>
            <a:r>
              <a:rPr lang="en-US" sz="2400" b="1" dirty="0" smtClean="0">
                <a:cs typeface="Calibri"/>
              </a:rPr>
              <a:t>food and nutrition </a:t>
            </a:r>
            <a:r>
              <a:rPr lang="en-US" sz="2400" b="1" dirty="0">
                <a:cs typeface="Calibri"/>
              </a:rPr>
              <a:t>education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400" b="1" dirty="0">
                <a:cs typeface="Calibri"/>
              </a:rPr>
              <a:t>Capacity development</a:t>
            </a:r>
            <a:r>
              <a:rPr lang="en-US" sz="2400" dirty="0">
                <a:cs typeface="Calibri"/>
              </a:rPr>
              <a:t> of the school system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400" dirty="0">
                <a:cs typeface="Calibri"/>
              </a:rPr>
              <a:t>Involving the </a:t>
            </a:r>
            <a:r>
              <a:rPr lang="en-US" sz="2400" b="1" dirty="0">
                <a:cs typeface="Calibri"/>
              </a:rPr>
              <a:t>school environment </a:t>
            </a:r>
            <a:r>
              <a:rPr lang="en-US" sz="2400" dirty="0">
                <a:cs typeface="Calibri"/>
              </a:rPr>
              <a:t>can promote the availability of diversified foods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400" dirty="0">
                <a:cs typeface="Calibri"/>
              </a:rPr>
              <a:t>Further development of initiated </a:t>
            </a:r>
            <a:r>
              <a:rPr lang="en-US" sz="2400" b="1" dirty="0">
                <a:cs typeface="Calibri"/>
              </a:rPr>
              <a:t>nutritional and health behavior </a:t>
            </a:r>
            <a:r>
              <a:rPr lang="en-US" sz="2400" dirty="0">
                <a:cs typeface="Calibri"/>
              </a:rPr>
              <a:t>through the school system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400" b="1" dirty="0">
                <a:cs typeface="Calibri"/>
              </a:rPr>
              <a:t>Cost-efficient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 smtClean="0">
                <a:cs typeface="Calibri"/>
              </a:rPr>
              <a:t>programme</a:t>
            </a:r>
            <a:r>
              <a:rPr lang="en-US" sz="2400" dirty="0" smtClean="0">
                <a:cs typeface="Calibri"/>
              </a:rPr>
              <a:t> design is possible</a:t>
            </a:r>
            <a:r>
              <a:rPr lang="en-US" sz="2400" dirty="0">
                <a:cs typeface="Calibri"/>
              </a:rPr>
              <a:t>, especially with the involvement of multiple actors. </a:t>
            </a:r>
            <a:endParaRPr lang="en-US" sz="2400" dirty="0" smtClean="0">
              <a:cs typeface="Calibri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en-US" sz="2400" dirty="0">
              <a:ea typeface="+mn-lt"/>
              <a:cs typeface="Calibri"/>
            </a:endParaRP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de-DE" sz="1800" dirty="0" err="1" smtClean="0">
                <a:ea typeface="+mn-lt"/>
                <a:cs typeface="+mn-lt"/>
              </a:rPr>
              <a:t>Sources</a:t>
            </a:r>
            <a:r>
              <a:rPr lang="de-DE" sz="1800" dirty="0" smtClean="0">
                <a:ea typeface="+mn-lt"/>
                <a:cs typeface="+mn-lt"/>
              </a:rPr>
              <a:t>: UNSCN </a:t>
            </a:r>
            <a:r>
              <a:rPr lang="de-DE" sz="1800" dirty="0">
                <a:ea typeface="+mn-lt"/>
                <a:cs typeface="+mn-lt"/>
              </a:rPr>
              <a:t>2017: </a:t>
            </a:r>
            <a:r>
              <a:rPr lang="de-DE" sz="1800" dirty="0">
                <a:ea typeface="+mn-lt"/>
                <a:cs typeface="+mn-lt"/>
                <a:hlinkClick r:id="rId5"/>
              </a:rPr>
              <a:t>Schools </a:t>
            </a:r>
            <a:r>
              <a:rPr lang="de-DE" sz="1800" dirty="0" err="1">
                <a:ea typeface="+mn-lt"/>
                <a:cs typeface="+mn-lt"/>
                <a:hlinkClick r:id="rId5"/>
              </a:rPr>
              <a:t>as</a:t>
            </a:r>
            <a:r>
              <a:rPr lang="de-DE" sz="1800" dirty="0">
                <a:ea typeface="+mn-lt"/>
                <a:cs typeface="+mn-lt"/>
                <a:hlinkClick r:id="rId5"/>
              </a:rPr>
              <a:t> a System </a:t>
            </a:r>
            <a:r>
              <a:rPr lang="de-DE" sz="1800" dirty="0" err="1">
                <a:ea typeface="+mn-lt"/>
                <a:cs typeface="+mn-lt"/>
                <a:hlinkClick r:id="rId5"/>
              </a:rPr>
              <a:t>to</a:t>
            </a:r>
            <a:r>
              <a:rPr lang="de-DE" sz="1800" dirty="0">
                <a:ea typeface="+mn-lt"/>
                <a:cs typeface="+mn-lt"/>
                <a:hlinkClick r:id="rId5"/>
              </a:rPr>
              <a:t> </a:t>
            </a:r>
            <a:r>
              <a:rPr lang="de-DE" sz="1800" dirty="0" err="1">
                <a:ea typeface="+mn-lt"/>
                <a:cs typeface="+mn-lt"/>
                <a:hlinkClick r:id="rId5"/>
              </a:rPr>
              <a:t>improve</a:t>
            </a:r>
            <a:r>
              <a:rPr lang="de-DE" sz="1800" dirty="0">
                <a:ea typeface="+mn-lt"/>
                <a:cs typeface="+mn-lt"/>
                <a:hlinkClick r:id="rId5"/>
              </a:rPr>
              <a:t> </a:t>
            </a:r>
            <a:r>
              <a:rPr lang="de-DE" sz="1800" dirty="0" err="1">
                <a:ea typeface="+mn-lt"/>
                <a:cs typeface="+mn-lt"/>
                <a:hlinkClick r:id="rId5"/>
              </a:rPr>
              <a:t>nutrition</a:t>
            </a:r>
            <a:r>
              <a:rPr lang="de-DE" sz="1800" dirty="0">
                <a:ea typeface="+mn-lt"/>
                <a:cs typeface="+mn-lt"/>
              </a:rPr>
              <a:t>; FAO 2019: </a:t>
            </a:r>
            <a:r>
              <a:rPr lang="de-DE" sz="1800" dirty="0">
                <a:ea typeface="+mn-lt"/>
                <a:cs typeface="+mn-lt"/>
                <a:hlinkClick r:id="rId6"/>
              </a:rPr>
              <a:t>School Food and Nutrition </a:t>
            </a:r>
            <a:r>
              <a:rPr lang="de-DE" sz="1800" dirty="0" smtClean="0">
                <a:ea typeface="+mn-lt"/>
                <a:cs typeface="+mn-lt"/>
                <a:hlinkClick r:id="rId6"/>
              </a:rPr>
              <a:t>Framework</a:t>
            </a:r>
            <a:r>
              <a:rPr lang="de-DE" sz="1800" dirty="0" smtClean="0">
                <a:ea typeface="+mn-lt"/>
                <a:cs typeface="+mn-lt"/>
              </a:rPr>
              <a:t>.</a:t>
            </a:r>
            <a:endParaRPr lang="de-DE" sz="1800" dirty="0">
              <a:ea typeface="+mn-lt"/>
              <a:cs typeface="+mn-lt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xmlns="" id="{6859E2E4-7380-47EC-A969-603C704AD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731520"/>
            <a:ext cx="11297920" cy="812800"/>
          </a:xfrm>
        </p:spPr>
        <p:txBody>
          <a:bodyPr>
            <a:normAutofit/>
          </a:bodyPr>
          <a:lstStyle/>
          <a:p>
            <a:r>
              <a:rPr lang="de-DE" sz="2800" b="1" dirty="0" smtClean="0">
                <a:latin typeface="+mn-lt"/>
                <a:ea typeface="+mn-lt"/>
                <a:cs typeface="+mn-lt"/>
              </a:rPr>
              <a:t>V. </a:t>
            </a:r>
            <a:r>
              <a:rPr lang="en-US" sz="2800" b="1" dirty="0">
                <a:latin typeface="+mn-lt"/>
                <a:ea typeface="+mn-lt"/>
                <a:cs typeface="+mn-lt"/>
              </a:rPr>
              <a:t>Potentials of school meal </a:t>
            </a:r>
            <a:r>
              <a:rPr lang="en-US" sz="2800" b="1" dirty="0" err="1">
                <a:latin typeface="+mn-lt"/>
                <a:ea typeface="+mn-lt"/>
                <a:cs typeface="+mn-lt"/>
              </a:rPr>
              <a:t>programmes</a:t>
            </a:r>
            <a:r>
              <a:rPr lang="en-US" sz="2800" b="1" dirty="0">
                <a:latin typeface="+mn-lt"/>
                <a:ea typeface="+mn-lt"/>
                <a:cs typeface="+mn-lt"/>
              </a:rPr>
              <a:t> </a:t>
            </a:r>
            <a:r>
              <a:rPr lang="de-DE" sz="2800" b="1" dirty="0" smtClean="0">
                <a:latin typeface="+mn-lt"/>
                <a:ea typeface="+mn-lt"/>
                <a:cs typeface="+mn-lt"/>
              </a:rPr>
              <a:t>(</a:t>
            </a:r>
            <a:r>
              <a:rPr lang="de-DE" sz="2800" b="1" dirty="0" err="1" smtClean="0">
                <a:latin typeface="+mn-lt"/>
                <a:ea typeface="+mn-lt"/>
                <a:cs typeface="+mn-lt"/>
              </a:rPr>
              <a:t>cont</a:t>
            </a:r>
            <a:r>
              <a:rPr lang="de-DE" sz="2800" b="1" dirty="0" smtClean="0">
                <a:latin typeface="+mn-lt"/>
                <a:ea typeface="+mn-lt"/>
                <a:cs typeface="+mn-lt"/>
              </a:rPr>
              <a:t>.)  </a:t>
            </a:r>
            <a:endParaRPr lang="de-DE" sz="2800" b="1" dirty="0">
              <a:latin typeface="+mn-lt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11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F2308604-1123-4560-BE74-A1D3ABB1A4D5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0" t="19586" r="10402" b="9547"/>
          <a:stretch/>
        </p:blipFill>
        <p:spPr bwMode="auto">
          <a:xfrm>
            <a:off x="10244137" y="261938"/>
            <a:ext cx="1632177" cy="83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8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932"/>
    </mc:Choice>
    <mc:Fallback xmlns="">
      <p:transition spd="slow" advTm="113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7715B652-B348-428A-9FBC-0464AA454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443" y="1690688"/>
            <a:ext cx="11499557" cy="481171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b="1" dirty="0" smtClean="0">
                <a:cs typeface="Calibri" panose="020F0502020204030204"/>
              </a:rPr>
              <a:t> Similarities </a:t>
            </a:r>
            <a:r>
              <a:rPr lang="en-US" sz="2400" b="1" dirty="0">
                <a:cs typeface="Calibri" panose="020F0502020204030204"/>
              </a:rPr>
              <a:t>and differences </a:t>
            </a:r>
            <a:r>
              <a:rPr lang="en-US" sz="2400" dirty="0">
                <a:cs typeface="Calibri" panose="020F0502020204030204"/>
              </a:rPr>
              <a:t>in the design of the </a:t>
            </a:r>
            <a:r>
              <a:rPr lang="en-US" sz="2400" dirty="0" err="1" smtClean="0">
                <a:cs typeface="Calibri" panose="020F0502020204030204"/>
              </a:rPr>
              <a:t>programmes</a:t>
            </a:r>
            <a:r>
              <a:rPr lang="en-US" sz="2400" dirty="0">
                <a:cs typeface="Calibri" panose="020F0502020204030204"/>
              </a:rPr>
              <a:t>, modalities, objectives, </a:t>
            </a:r>
            <a:r>
              <a:rPr lang="en-US" sz="2400" dirty="0" smtClean="0">
                <a:cs typeface="Calibri" panose="020F0502020204030204"/>
              </a:rPr>
              <a:t>context, responsibilities</a:t>
            </a:r>
            <a:r>
              <a:rPr lang="en-US" sz="2400" dirty="0">
                <a:cs typeface="Calibri" panose="020F0502020204030204"/>
              </a:rPr>
              <a:t>, regulations, financing, monitoring systems, political interest, sustainability.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b="1" dirty="0">
                <a:cs typeface="Calibri" panose="020F0502020204030204"/>
              </a:rPr>
              <a:t>  </a:t>
            </a:r>
            <a:r>
              <a:rPr lang="en-US" sz="2400" dirty="0">
                <a:cs typeface="Calibri" panose="020F0502020204030204"/>
              </a:rPr>
              <a:t>The current discussion about </a:t>
            </a:r>
            <a:r>
              <a:rPr lang="en-US" sz="2400" b="1" dirty="0">
                <a:cs typeface="Calibri" panose="020F0502020204030204"/>
              </a:rPr>
              <a:t>global food systems </a:t>
            </a:r>
            <a:r>
              <a:rPr lang="en-US" sz="2400" dirty="0">
                <a:cs typeface="Calibri" panose="020F0502020204030204"/>
              </a:rPr>
              <a:t>means that school nutrition must always pursue </a:t>
            </a:r>
            <a:r>
              <a:rPr lang="en-US" sz="2400" b="1" dirty="0">
                <a:cs typeface="Calibri" panose="020F0502020204030204"/>
              </a:rPr>
              <a:t>holistic approaches</a:t>
            </a:r>
            <a:r>
              <a:rPr lang="en-US" sz="2400" dirty="0">
                <a:cs typeface="Calibri" panose="020F0502020204030204"/>
              </a:rPr>
              <a:t>.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b="1" dirty="0">
                <a:cs typeface="Calibri" panose="020F0502020204030204"/>
              </a:rPr>
              <a:t>  </a:t>
            </a:r>
            <a:r>
              <a:rPr lang="en-US" sz="2400" dirty="0">
                <a:cs typeface="Calibri" panose="020F0502020204030204"/>
              </a:rPr>
              <a:t>School </a:t>
            </a:r>
            <a:r>
              <a:rPr lang="en-US" sz="2400" dirty="0" smtClean="0">
                <a:cs typeface="Calibri" panose="020F0502020204030204"/>
              </a:rPr>
              <a:t>food and nutrition </a:t>
            </a:r>
            <a:r>
              <a:rPr lang="en-US" sz="2400" dirty="0" err="1" smtClean="0">
                <a:cs typeface="Calibri" panose="020F0502020204030204"/>
              </a:rPr>
              <a:t>programmes</a:t>
            </a:r>
            <a:r>
              <a:rPr lang="en-US" sz="2400" dirty="0" smtClean="0">
                <a:cs typeface="Calibri" panose="020F0502020204030204"/>
              </a:rPr>
              <a:t> </a:t>
            </a:r>
            <a:r>
              <a:rPr lang="en-US" sz="2400" dirty="0">
                <a:cs typeface="Calibri" panose="020F0502020204030204"/>
              </a:rPr>
              <a:t>can be a </a:t>
            </a:r>
            <a:r>
              <a:rPr lang="en-US" sz="2400" b="1" dirty="0" smtClean="0">
                <a:cs typeface="Calibri" panose="020F0502020204030204"/>
              </a:rPr>
              <a:t>driving force for </a:t>
            </a:r>
            <a:r>
              <a:rPr lang="en-US" sz="2400" b="1" dirty="0">
                <a:cs typeface="Calibri" panose="020F0502020204030204"/>
              </a:rPr>
              <a:t>sustainable nutrition. </a:t>
            </a:r>
            <a:endParaRPr lang="de-DE" sz="2400" dirty="0">
              <a:cs typeface="Calibri" panose="020F0502020204030204"/>
            </a:endParaRP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de-DE" sz="2400" dirty="0">
              <a:cs typeface="Calibri" panose="020F0502020204030204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xmlns="" id="{BD328FB1-A7F2-4054-B022-21AAE1AD7B3E}"/>
              </a:ext>
            </a:extLst>
          </p:cNvPr>
          <p:cNvSpPr txBox="1">
            <a:spLocks/>
          </p:cNvSpPr>
          <p:nvPr/>
        </p:nvSpPr>
        <p:spPr>
          <a:xfrm>
            <a:off x="660400" y="731520"/>
            <a:ext cx="11297920" cy="812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b="1" dirty="0" smtClean="0">
                <a:latin typeface="+mn-lt"/>
                <a:ea typeface="+mn-lt"/>
                <a:cs typeface="+mn-lt"/>
              </a:rPr>
              <a:t>VI. </a:t>
            </a:r>
            <a:r>
              <a:rPr lang="de-DE" sz="2800" b="1" dirty="0" err="1" smtClean="0">
                <a:latin typeface="+mn-lt"/>
                <a:ea typeface="+mn-lt"/>
                <a:cs typeface="+mn-lt"/>
              </a:rPr>
              <a:t>Concluding</a:t>
            </a:r>
            <a:r>
              <a:rPr lang="de-DE" sz="2800" b="1" dirty="0" smtClean="0">
                <a:latin typeface="+mn-lt"/>
                <a:ea typeface="+mn-lt"/>
                <a:cs typeface="+mn-lt"/>
              </a:rPr>
              <a:t> </a:t>
            </a:r>
            <a:r>
              <a:rPr lang="de-DE" sz="2800" b="1" dirty="0" err="1" smtClean="0">
                <a:latin typeface="+mn-lt"/>
                <a:ea typeface="+mn-lt"/>
                <a:cs typeface="+mn-lt"/>
              </a:rPr>
              <a:t>remarks</a:t>
            </a:r>
            <a:r>
              <a:rPr lang="de-DE" sz="2800" b="1" dirty="0" smtClean="0">
                <a:latin typeface="+mn-lt"/>
                <a:ea typeface="+mn-lt"/>
                <a:cs typeface="+mn-lt"/>
              </a:rPr>
              <a:t> </a:t>
            </a:r>
            <a:endParaRPr lang="de-DE" sz="2800" b="1" dirty="0">
              <a:latin typeface="+mn-lt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12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F2308604-1123-4560-BE74-A1D3ABB1A4D5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0" t="19586" r="10402" b="9547"/>
          <a:stretch/>
        </p:blipFill>
        <p:spPr bwMode="auto">
          <a:xfrm>
            <a:off x="10244137" y="261938"/>
            <a:ext cx="1632177" cy="83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7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099"/>
    </mc:Choice>
    <mc:Fallback xmlns="">
      <p:transition spd="slow" advTm="66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xmlns="" id="{04C1E58F-5A1E-436B-89FD-E01138C38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5400" b="1" dirty="0" err="1" smtClean="0"/>
              <a:t>Thank</a:t>
            </a:r>
            <a:r>
              <a:rPr lang="de-DE" sz="5400" b="1" dirty="0" smtClean="0"/>
              <a:t> </a:t>
            </a:r>
            <a:r>
              <a:rPr lang="de-DE" sz="5400" b="1" dirty="0" err="1" smtClean="0"/>
              <a:t>you</a:t>
            </a:r>
            <a:r>
              <a:rPr lang="de-DE" sz="5400" b="1" dirty="0" smtClean="0"/>
              <a:t>!</a:t>
            </a:r>
            <a:endParaRPr lang="de-DE" sz="5400" b="1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84A70F93-A16F-4729-875C-5C12603DFD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de-DE" b="1" dirty="0" smtClean="0"/>
              <a:t>Jana Zotschew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de-DE" sz="1900" dirty="0" err="1" smtClean="0"/>
              <a:t>Freelance</a:t>
            </a:r>
            <a:r>
              <a:rPr lang="de-DE" sz="1900" dirty="0" smtClean="0"/>
              <a:t> Consultant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900" dirty="0" smtClean="0"/>
              <a:t>International </a:t>
            </a:r>
            <a:r>
              <a:rPr lang="en-US" sz="1900" dirty="0"/>
              <a:t>Cooperation and Sustainable Development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de-DE" sz="1900" dirty="0" smtClean="0"/>
              <a:t>jana.zotschew@posteo.de</a:t>
            </a:r>
            <a:endParaRPr lang="de-DE" sz="19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9CAAFFE1-B201-4CBD-A8BF-63BBF8F56AE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944" y="86692"/>
            <a:ext cx="1980363" cy="1176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13</a:t>
            </a:fld>
            <a:endParaRPr lang="de-DE"/>
          </a:p>
        </p:txBody>
      </p:sp>
      <p:sp>
        <p:nvSpPr>
          <p:cNvPr id="8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2578763" y="6280150"/>
            <a:ext cx="6613358" cy="501650"/>
          </a:xfrm>
        </p:spPr>
        <p:txBody>
          <a:bodyPr/>
          <a:lstStyle/>
          <a:p>
            <a:r>
              <a:rPr lang="de-DE" dirty="0"/>
              <a:t>Länder- und Stakeholderanalyse für ein globales Aktionsnetzwerk zur Schulernährung</a:t>
            </a:r>
          </a:p>
        </p:txBody>
      </p:sp>
    </p:spTree>
    <p:extLst>
      <p:ext uri="{BB962C8B-B14F-4D97-AF65-F5344CB8AC3E}">
        <p14:creationId xmlns:p14="http://schemas.microsoft.com/office/powerpoint/2010/main" val="72754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2"/>
    </mc:Choice>
    <mc:Fallback xmlns="">
      <p:transition spd="slow" advTm="3442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DDBCC76F-D697-4A53-8FBB-228833716ED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944" y="86692"/>
            <a:ext cx="1980363" cy="1176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7715B652-B348-428A-9FBC-0464AA454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939" y="1544320"/>
            <a:ext cx="11458381" cy="4958079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/>
              <a:t>African Union (2018): </a:t>
            </a:r>
            <a:r>
              <a:rPr lang="en-GB" sz="1800" dirty="0" smtClean="0">
                <a:hlinkClick r:id="rId4"/>
              </a:rPr>
              <a:t>Sustainable School Feeding across the African Union</a:t>
            </a:r>
            <a:r>
              <a:rPr lang="en-GB" sz="1800" dirty="0" smtClean="0"/>
              <a:t>.</a:t>
            </a:r>
            <a:endParaRPr lang="de-DE" sz="1800" dirty="0" smtClean="0">
              <a:cs typeface="Calibri" panose="020F0502020204030204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 err="1" smtClean="0"/>
              <a:t>Borkowski</a:t>
            </a:r>
            <a:r>
              <a:rPr lang="en-US" sz="1800" dirty="0" smtClean="0"/>
              <a:t> et al. </a:t>
            </a:r>
            <a:r>
              <a:rPr lang="en-US" sz="1800" dirty="0"/>
              <a:t>(2021): COVID-19: Missing More Than a Classroom. The impact of school closures </a:t>
            </a:r>
            <a:r>
              <a:rPr lang="en-US" sz="1800" dirty="0" smtClean="0"/>
              <a:t>on children’s </a:t>
            </a:r>
            <a:r>
              <a:rPr lang="en-US" sz="1800" dirty="0"/>
              <a:t>nutrition. Hg. v. UNICEF Office of Research – </a:t>
            </a:r>
            <a:r>
              <a:rPr lang="en-US" sz="1800" dirty="0" err="1"/>
              <a:t>Innocenti</a:t>
            </a:r>
            <a:r>
              <a:rPr lang="en-US" sz="1800" dirty="0"/>
              <a:t>. </a:t>
            </a:r>
            <a:r>
              <a:rPr lang="en-US" sz="1800" dirty="0" err="1"/>
              <a:t>Florenz</a:t>
            </a:r>
            <a:r>
              <a:rPr lang="en-US" sz="1800" dirty="0"/>
              <a:t>. </a:t>
            </a:r>
            <a:endParaRPr lang="en-US" sz="1800" dirty="0" smtClean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Drake</a:t>
            </a:r>
            <a:r>
              <a:rPr lang="en-US" sz="1800" dirty="0"/>
              <a:t>, Lesley J.; </a:t>
            </a:r>
            <a:r>
              <a:rPr lang="en-US" sz="1800" dirty="0" err="1"/>
              <a:t>Woolnough</a:t>
            </a:r>
            <a:r>
              <a:rPr lang="en-US" sz="1800" dirty="0"/>
              <a:t>, Alice; </a:t>
            </a:r>
            <a:r>
              <a:rPr lang="en-US" sz="1800" dirty="0" err="1"/>
              <a:t>Burbano</a:t>
            </a:r>
            <a:r>
              <a:rPr lang="en-US" sz="1800" dirty="0"/>
              <a:t>, Carmen (2016): </a:t>
            </a:r>
            <a:r>
              <a:rPr lang="en-US" sz="1800" dirty="0">
                <a:hlinkClick r:id="rId5"/>
              </a:rPr>
              <a:t>Global school feeding sourcebook. Lessons from 14 countries</a:t>
            </a:r>
            <a:r>
              <a:rPr lang="en-US" sz="1800" dirty="0"/>
              <a:t>. London: Partnership for Child Development, Imperial College Press. </a:t>
            </a:r>
            <a:endParaRPr lang="en-GB" sz="1800" dirty="0" smtClean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/>
              <a:t>FAO</a:t>
            </a:r>
            <a:r>
              <a:rPr lang="en-GB" sz="1800" dirty="0"/>
              <a:t>; IFAD; UNICEF; WFP; WHO (2020): </a:t>
            </a:r>
            <a:r>
              <a:rPr lang="en-GB" sz="1800" dirty="0">
                <a:hlinkClick r:id="rId6"/>
              </a:rPr>
              <a:t>Regional Overview of Food Security and Nutrition in the Near East and North Africa 2019 – Rethinking food systems for healthy diets and improved nutrition.</a:t>
            </a:r>
            <a:endParaRPr lang="en-GB" sz="18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/>
              <a:t>FAO </a:t>
            </a:r>
            <a:r>
              <a:rPr lang="en-GB" sz="1800" dirty="0"/>
              <a:t>(2019): </a:t>
            </a:r>
            <a:r>
              <a:rPr lang="en-GB" sz="1800" dirty="0">
                <a:hlinkClick r:id="rId7"/>
              </a:rPr>
              <a:t>School Food and Nutrition Framework</a:t>
            </a:r>
            <a:r>
              <a:rPr lang="en-GB" sz="1800" dirty="0"/>
              <a:t>. </a:t>
            </a:r>
            <a:r>
              <a:rPr lang="de-DE" sz="1800" dirty="0" smtClean="0"/>
              <a:t>Rom</a:t>
            </a:r>
            <a:endParaRPr lang="en-GB" sz="1800" dirty="0" smtClean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/>
              <a:t>FAO </a:t>
            </a:r>
            <a:r>
              <a:rPr lang="en-GB" sz="1800" dirty="0"/>
              <a:t>(2019): </a:t>
            </a:r>
            <a:r>
              <a:rPr lang="en-GB" sz="1800" dirty="0">
                <a:hlinkClick r:id="rId8"/>
              </a:rPr>
              <a:t>Nutrition guidelines and standards for school meals. A report from 33 low and middle-income countries.</a:t>
            </a:r>
            <a:endParaRPr lang="en-GB" sz="1800" dirty="0" smtClean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/>
              <a:t>FAO und WFP (2018): </a:t>
            </a:r>
            <a:r>
              <a:rPr lang="en-GB" sz="1800" u="sng" dirty="0" smtClean="0">
                <a:hlinkClick r:id="rId9"/>
              </a:rPr>
              <a:t>Home-Grown School Feeding. Resource Framework. Technical Document.</a:t>
            </a:r>
            <a:endParaRPr lang="en-GB" sz="1800" u="sng" dirty="0" smtClean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/>
              <a:t>FAO </a:t>
            </a:r>
            <a:r>
              <a:rPr lang="en-GB" sz="1800" dirty="0"/>
              <a:t>(2014): </a:t>
            </a:r>
            <a:r>
              <a:rPr lang="en-GB" sz="1800" dirty="0">
                <a:hlinkClick r:id="rId10"/>
              </a:rPr>
              <a:t>South-South and triangular cooperation. Scaling-up school feeding. Harnessing what worked in Brazil.</a:t>
            </a:r>
            <a:endParaRPr lang="en-GB" sz="1800" dirty="0" smtClean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1800" dirty="0"/>
              <a:t>Global Child Nutrition Foundation (2020): </a:t>
            </a:r>
            <a:r>
              <a:rPr lang="en-GB" sz="1800" dirty="0">
                <a:hlinkClick r:id="rId11"/>
              </a:rPr>
              <a:t>Global Survey of School Meal Programs in 2019</a:t>
            </a:r>
            <a:r>
              <a:rPr lang="en-GB" sz="1800" dirty="0"/>
              <a:t>. </a:t>
            </a:r>
            <a:r>
              <a:rPr lang="en-GB" sz="1800" dirty="0" smtClean="0"/>
              <a:t>UNESCO </a:t>
            </a:r>
            <a:r>
              <a:rPr lang="en-GB" sz="1800" dirty="0"/>
              <a:t>(2020): </a:t>
            </a:r>
            <a:r>
              <a:rPr lang="en-GB" sz="1800" u="sng" dirty="0">
                <a:hlinkClick r:id="rId12"/>
              </a:rPr>
              <a:t>Stepping up effective school health and nutrition</a:t>
            </a:r>
            <a:r>
              <a:rPr lang="en-GB" sz="1800" dirty="0" smtClean="0"/>
              <a:t>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1800" dirty="0" err="1"/>
              <a:t>Storcksdieck</a:t>
            </a:r>
            <a:r>
              <a:rPr lang="en-GB" sz="1800" dirty="0"/>
              <a:t> et al. (2014): </a:t>
            </a:r>
            <a:r>
              <a:rPr lang="en-GB" sz="1800" u="sng" dirty="0">
                <a:hlinkClick r:id="rId13"/>
              </a:rPr>
              <a:t>Mapping of National Food Policies across the EU28 plus Norway and Switzerland.</a:t>
            </a:r>
            <a:endParaRPr lang="en-US" sz="1800" dirty="0">
              <a:cs typeface="Calibri" panose="020F0502020204030204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/>
              <a:t>UNESCO, GPE, FAO, UNCF, UNSCN, WB, WFP, WHO (2020): </a:t>
            </a:r>
            <a:r>
              <a:rPr lang="en-US" sz="1800" dirty="0">
                <a:hlinkClick r:id="rId14"/>
              </a:rPr>
              <a:t>Stepping up effective school health and nutrition: a partnership for healthy learners and brighter </a:t>
            </a:r>
            <a:r>
              <a:rPr lang="en-US" sz="1800" dirty="0" smtClean="0">
                <a:hlinkClick r:id="rId14"/>
              </a:rPr>
              <a:t>futures</a:t>
            </a:r>
            <a:endParaRPr lang="en-US" sz="1800" dirty="0" smtClean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xmlns="" id="{BD328FB1-A7F2-4054-B022-21AAE1AD7B3E}"/>
              </a:ext>
            </a:extLst>
          </p:cNvPr>
          <p:cNvSpPr txBox="1">
            <a:spLocks/>
          </p:cNvSpPr>
          <p:nvPr/>
        </p:nvSpPr>
        <p:spPr>
          <a:xfrm>
            <a:off x="660400" y="731520"/>
            <a:ext cx="11297920" cy="812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b="1" dirty="0" smtClean="0">
                <a:latin typeface="+mn-lt"/>
                <a:ea typeface="+mn-lt"/>
                <a:cs typeface="+mn-lt"/>
              </a:rPr>
              <a:t>Reference (</a:t>
            </a:r>
            <a:r>
              <a:rPr lang="de-DE" sz="2800" b="1" dirty="0" err="1" smtClean="0">
                <a:latin typeface="+mn-lt"/>
                <a:ea typeface="+mn-lt"/>
                <a:cs typeface="+mn-lt"/>
              </a:rPr>
              <a:t>selection</a:t>
            </a:r>
            <a:r>
              <a:rPr lang="de-DE" sz="2800" b="1" dirty="0" smtClean="0">
                <a:latin typeface="+mn-lt"/>
                <a:ea typeface="+mn-lt"/>
                <a:cs typeface="+mn-lt"/>
              </a:rPr>
              <a:t>)</a:t>
            </a:r>
            <a:endParaRPr lang="de-DE" sz="2800" b="1" dirty="0">
              <a:latin typeface="+mn-lt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14</a:t>
            </a:fld>
            <a:endParaRPr lang="de-DE"/>
          </a:p>
        </p:txBody>
      </p:sp>
      <p:sp>
        <p:nvSpPr>
          <p:cNvPr id="8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2578763" y="6280150"/>
            <a:ext cx="6613358" cy="501650"/>
          </a:xfrm>
        </p:spPr>
        <p:txBody>
          <a:bodyPr/>
          <a:lstStyle/>
          <a:p>
            <a:r>
              <a:rPr lang="de-DE" dirty="0"/>
              <a:t>Länder- und Stakeholderanalyse für ein globales Aktionsnetzwerk zur Schulernährung</a:t>
            </a:r>
          </a:p>
        </p:txBody>
      </p:sp>
    </p:spTree>
    <p:extLst>
      <p:ext uri="{BB962C8B-B14F-4D97-AF65-F5344CB8AC3E}">
        <p14:creationId xmlns:p14="http://schemas.microsoft.com/office/powerpoint/2010/main" val="289116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97"/>
    </mc:Choice>
    <mc:Fallback xmlns="">
      <p:transition spd="slow" advTm="5497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DDBCC76F-D697-4A53-8FBB-228833716ED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944" y="86692"/>
            <a:ext cx="1980363" cy="1176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7715B652-B348-428A-9FBC-0464AA454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939" y="1544320"/>
            <a:ext cx="11230507" cy="4958079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1800" dirty="0"/>
              <a:t>UNSCN (2017): </a:t>
            </a:r>
            <a:r>
              <a:rPr lang="en-GB" sz="1800" dirty="0">
                <a:hlinkClick r:id="rId4"/>
              </a:rPr>
              <a:t>Schools as a System to Improve Nutrition. A new statement for school-based food and nutrition interventions.</a:t>
            </a:r>
            <a:endParaRPr lang="en-GB" sz="18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1800" dirty="0"/>
              <a:t>UNSCN (2020): </a:t>
            </a:r>
            <a:r>
              <a:rPr lang="en-GB" sz="1800" dirty="0">
                <a:hlinkClick r:id="rId5"/>
              </a:rPr>
              <a:t>School Nutrition Inventory. </a:t>
            </a:r>
            <a:endParaRPr lang="de-DE" sz="1800" dirty="0">
              <a:cs typeface="Calibri" panose="020F0502020204030204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/>
              <a:t>WFP (2020): </a:t>
            </a:r>
            <a:r>
              <a:rPr lang="en-GB" sz="1800" dirty="0" smtClean="0">
                <a:hlinkClick r:id="rId6"/>
              </a:rPr>
              <a:t>State of School Feeding Worldwide 2020.</a:t>
            </a:r>
            <a:endParaRPr lang="en-GB" sz="1800" dirty="0" smtClean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/>
              <a:t>WFP </a:t>
            </a:r>
            <a:r>
              <a:rPr lang="en-GB" sz="1800" dirty="0"/>
              <a:t>(2019): </a:t>
            </a:r>
            <a:r>
              <a:rPr lang="en-GB" sz="1800" dirty="0">
                <a:hlinkClick r:id="rId7"/>
              </a:rPr>
              <a:t>School Feeding in 2018. Beyond the Annual Performance.</a:t>
            </a:r>
            <a:endParaRPr lang="en-US" sz="1800" dirty="0" smtClean="0">
              <a:cs typeface="Calibri" panose="020F0502020204030204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>
                <a:cs typeface="Calibri" panose="020F0502020204030204"/>
              </a:rPr>
              <a:t>WFP </a:t>
            </a:r>
            <a:r>
              <a:rPr lang="en-US" sz="1800" dirty="0">
                <a:cs typeface="Calibri" panose="020F0502020204030204"/>
              </a:rPr>
              <a:t>(2017): </a:t>
            </a:r>
            <a:r>
              <a:rPr lang="en-US" sz="1800" dirty="0">
                <a:cs typeface="Calibri" panose="020F0502020204030204"/>
                <a:hlinkClick r:id="rId8"/>
              </a:rPr>
              <a:t>Smart School Meals. </a:t>
            </a:r>
            <a:r>
              <a:rPr lang="en-US" sz="1800" dirty="0" smtClean="0">
                <a:cs typeface="Calibri" panose="020F0502020204030204"/>
                <a:hlinkClick r:id="rId8"/>
              </a:rPr>
              <a:t>Nutrition-sensitive national </a:t>
            </a:r>
            <a:r>
              <a:rPr lang="en-US" sz="1800" dirty="0" err="1">
                <a:cs typeface="Calibri" panose="020F0502020204030204"/>
                <a:hlinkClick r:id="rId8"/>
              </a:rPr>
              <a:t>programmes</a:t>
            </a:r>
            <a:r>
              <a:rPr lang="en-US" sz="1800" dirty="0">
                <a:cs typeface="Calibri" panose="020F0502020204030204"/>
                <a:hlinkClick r:id="rId8"/>
              </a:rPr>
              <a:t> in Latin America and the Caribbean. A Review of 16 Countries</a:t>
            </a:r>
            <a:r>
              <a:rPr lang="en-US" sz="1800" dirty="0" smtClean="0">
                <a:cs typeface="Calibri" panose="020F0502020204030204"/>
                <a:hlinkClick r:id="rId8"/>
              </a:rPr>
              <a:t>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/>
              <a:t>WFP </a:t>
            </a:r>
            <a:r>
              <a:rPr lang="en-GB" sz="1800" dirty="0"/>
              <a:t>(</a:t>
            </a:r>
            <a:r>
              <a:rPr lang="en-GB" sz="1800" dirty="0" smtClean="0"/>
              <a:t>2018): </a:t>
            </a:r>
            <a:r>
              <a:rPr lang="en-GB" sz="1800" dirty="0" smtClean="0">
                <a:hlinkClick r:id="rId9"/>
              </a:rPr>
              <a:t>Home-grown school feeding. Resource framework. </a:t>
            </a:r>
            <a:endParaRPr lang="en-US" sz="1800" dirty="0" smtClean="0">
              <a:cs typeface="Calibri" panose="020F0502020204030204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>
                <a:cs typeface="Calibri" panose="020F0502020204030204"/>
              </a:rPr>
              <a:t>WHO </a:t>
            </a:r>
            <a:r>
              <a:rPr lang="en-US" sz="1800" dirty="0">
                <a:cs typeface="Calibri" panose="020F0502020204030204"/>
              </a:rPr>
              <a:t>(2018): </a:t>
            </a:r>
            <a:r>
              <a:rPr lang="en-US" sz="1800" dirty="0">
                <a:cs typeface="Calibri" panose="020F0502020204030204"/>
                <a:hlinkClick r:id="rId10"/>
              </a:rPr>
              <a:t>Global nutrition policy review 2016-2017: country progress in creating enabling policy environments for promoting healthy diets and nutrition</a:t>
            </a:r>
            <a:endParaRPr lang="en-US" sz="1800" dirty="0" smtClean="0">
              <a:cs typeface="Calibri" panose="020F0502020204030204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>
                <a:cs typeface="Calibri" panose="020F0502020204030204"/>
              </a:rPr>
              <a:t>WHO (2021): </a:t>
            </a:r>
            <a:r>
              <a:rPr lang="en-US" sz="1800" dirty="0" smtClean="0">
                <a:cs typeface="Calibri" panose="020F0502020204030204"/>
                <a:hlinkClick r:id="rId11"/>
              </a:rPr>
              <a:t> </a:t>
            </a:r>
            <a:r>
              <a:rPr lang="en-US" sz="1800" dirty="0">
                <a:cs typeface="Calibri" panose="020F0502020204030204"/>
                <a:hlinkClick r:id="rId11"/>
              </a:rPr>
              <a:t>Action framework for developing and implementing public food procurement and service policies for a healthy </a:t>
            </a:r>
            <a:r>
              <a:rPr lang="en-US" sz="1800" dirty="0" smtClean="0">
                <a:cs typeface="Calibri" panose="020F0502020204030204"/>
                <a:hlinkClick r:id="rId11"/>
              </a:rPr>
              <a:t>diet.</a:t>
            </a:r>
            <a:endParaRPr lang="en-US" sz="1800" dirty="0" smtClean="0">
              <a:cs typeface="Calibri" panose="020F0502020204030204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cs typeface="Calibri" panose="020F0502020204030204"/>
              </a:rPr>
              <a:t>WHO (</a:t>
            </a:r>
            <a:r>
              <a:rPr lang="en-US" sz="1800" dirty="0" smtClean="0">
                <a:cs typeface="Calibri" panose="020F0502020204030204"/>
              </a:rPr>
              <a:t>2020): </a:t>
            </a:r>
            <a:r>
              <a:rPr lang="en-US" sz="1800" dirty="0">
                <a:cs typeface="Calibri" panose="020F0502020204030204"/>
                <a:hlinkClick r:id="rId12"/>
              </a:rPr>
              <a:t>Nutrition action in schools: a review of evidence related to the Nutrition-Friendly Schools </a:t>
            </a:r>
            <a:r>
              <a:rPr lang="en-US" sz="1800" dirty="0" smtClean="0">
                <a:cs typeface="Calibri" panose="020F0502020204030204"/>
                <a:hlinkClick r:id="rId12"/>
              </a:rPr>
              <a:t>Initiative</a:t>
            </a:r>
            <a:r>
              <a:rPr lang="en-US" sz="1800" dirty="0" smtClean="0">
                <a:cs typeface="Calibri" panose="020F0502020204030204"/>
              </a:rPr>
              <a:t>.</a:t>
            </a:r>
            <a:endParaRPr lang="de-DE" sz="1800" dirty="0">
              <a:cs typeface="Calibri" panose="020F0502020204030204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xmlns="" id="{BD328FB1-A7F2-4054-B022-21AAE1AD7B3E}"/>
              </a:ext>
            </a:extLst>
          </p:cNvPr>
          <p:cNvSpPr txBox="1">
            <a:spLocks/>
          </p:cNvSpPr>
          <p:nvPr/>
        </p:nvSpPr>
        <p:spPr>
          <a:xfrm>
            <a:off x="660400" y="731520"/>
            <a:ext cx="11297920" cy="812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b="1" dirty="0" smtClean="0">
                <a:latin typeface="+mn-lt"/>
                <a:ea typeface="+mn-lt"/>
                <a:cs typeface="+mn-lt"/>
              </a:rPr>
              <a:t>Ausgewählte Literatur (</a:t>
            </a:r>
            <a:r>
              <a:rPr lang="de-DE" sz="2800" b="1" dirty="0" err="1" smtClean="0">
                <a:latin typeface="+mn-lt"/>
                <a:ea typeface="+mn-lt"/>
                <a:cs typeface="+mn-lt"/>
              </a:rPr>
              <a:t>cont</a:t>
            </a:r>
            <a:r>
              <a:rPr lang="de-DE" sz="2800" b="1" dirty="0" smtClean="0">
                <a:latin typeface="+mn-lt"/>
                <a:ea typeface="+mn-lt"/>
                <a:cs typeface="+mn-lt"/>
              </a:rPr>
              <a:t>.)</a:t>
            </a:r>
            <a:endParaRPr lang="de-DE" sz="2800" b="1" dirty="0">
              <a:latin typeface="+mn-lt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15</a:t>
            </a:fld>
            <a:endParaRPr lang="de-DE"/>
          </a:p>
        </p:txBody>
      </p:sp>
      <p:sp>
        <p:nvSpPr>
          <p:cNvPr id="8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2578763" y="6280150"/>
            <a:ext cx="6613358" cy="501650"/>
          </a:xfrm>
        </p:spPr>
        <p:txBody>
          <a:bodyPr/>
          <a:lstStyle/>
          <a:p>
            <a:r>
              <a:rPr lang="de-DE" dirty="0"/>
              <a:t>Länder- und Stakeholderanalyse für ein globales Aktionsnetzwerk zur Schulernährung</a:t>
            </a:r>
          </a:p>
        </p:txBody>
      </p:sp>
    </p:spTree>
    <p:extLst>
      <p:ext uri="{BB962C8B-B14F-4D97-AF65-F5344CB8AC3E}">
        <p14:creationId xmlns:p14="http://schemas.microsoft.com/office/powerpoint/2010/main" val="229892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0"/>
    </mc:Choice>
    <mc:Fallback xmlns="">
      <p:transition spd="slow" advTm="623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3C7E342-2327-4F33-8589-243EBC361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731520"/>
            <a:ext cx="11297920" cy="812800"/>
          </a:xfrm>
        </p:spPr>
        <p:txBody>
          <a:bodyPr>
            <a:normAutofit/>
          </a:bodyPr>
          <a:lstStyle/>
          <a:p>
            <a:r>
              <a:rPr lang="de-DE" sz="2800" b="1" dirty="0">
                <a:latin typeface="+mn-lt"/>
                <a:ea typeface="+mn-lt"/>
                <a:cs typeface="+mn-lt"/>
              </a:rPr>
              <a:t>I. </a:t>
            </a:r>
            <a:r>
              <a:rPr lang="de-DE" sz="2800" b="1" dirty="0" smtClean="0">
                <a:latin typeface="+mn-lt"/>
                <a:ea typeface="+mn-lt"/>
                <a:cs typeface="+mn-lt"/>
              </a:rPr>
              <a:t>International </a:t>
            </a:r>
            <a:r>
              <a:rPr lang="de-DE" sz="2800" b="1" dirty="0" err="1" smtClean="0">
                <a:latin typeface="+mn-lt"/>
                <a:ea typeface="+mn-lt"/>
                <a:cs typeface="+mn-lt"/>
              </a:rPr>
              <a:t>political</a:t>
            </a:r>
            <a:r>
              <a:rPr lang="de-DE" sz="2800" b="1" dirty="0" smtClean="0">
                <a:latin typeface="+mn-lt"/>
                <a:ea typeface="+mn-lt"/>
                <a:cs typeface="+mn-lt"/>
              </a:rPr>
              <a:t> </a:t>
            </a:r>
            <a:r>
              <a:rPr lang="de-DE" sz="2800" b="1" dirty="0" err="1" smtClean="0">
                <a:latin typeface="+mn-lt"/>
                <a:ea typeface="+mn-lt"/>
                <a:cs typeface="+mn-lt"/>
              </a:rPr>
              <a:t>framwork</a:t>
            </a:r>
            <a:endParaRPr lang="de-DE" sz="2800" b="1" dirty="0">
              <a:latin typeface="+mn-l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7403EB54-CEAC-4E71-96C0-7000530B1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399" y="1666241"/>
            <a:ext cx="11421907" cy="473456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de-DE" sz="2400" dirty="0">
                <a:cs typeface="Calibri" panose="020F0502020204030204"/>
              </a:rPr>
              <a:t>Second International Conference on Nutrition (ICN2</a:t>
            </a:r>
            <a:r>
              <a:rPr lang="de-DE" sz="2400" dirty="0" smtClean="0">
                <a:cs typeface="Calibri" panose="020F0502020204030204"/>
              </a:rPr>
              <a:t>), </a:t>
            </a:r>
            <a:r>
              <a:rPr lang="de-DE" sz="2400" dirty="0">
                <a:cs typeface="Calibri" panose="020F0502020204030204"/>
              </a:rPr>
              <a:t>2014</a:t>
            </a:r>
          </a:p>
          <a:p>
            <a:pPr>
              <a:spcAft>
                <a:spcPts val="600"/>
              </a:spcAft>
            </a:pPr>
            <a:r>
              <a:rPr lang="de-DE" sz="2400" dirty="0" smtClean="0">
                <a:cs typeface="Calibri" panose="020F0502020204030204"/>
              </a:rPr>
              <a:t>UN </a:t>
            </a:r>
            <a:r>
              <a:rPr lang="de-DE" sz="2400" dirty="0" err="1" smtClean="0">
                <a:cs typeface="Calibri" panose="020F0502020204030204"/>
              </a:rPr>
              <a:t>Decade</a:t>
            </a:r>
            <a:r>
              <a:rPr lang="de-DE" sz="2400" dirty="0" smtClean="0">
                <a:cs typeface="Calibri" panose="020F0502020204030204"/>
              </a:rPr>
              <a:t> </a:t>
            </a:r>
            <a:r>
              <a:rPr lang="de-DE" sz="2400" dirty="0" err="1" smtClean="0">
                <a:cs typeface="Calibri" panose="020F0502020204030204"/>
              </a:rPr>
              <a:t>of</a:t>
            </a:r>
            <a:r>
              <a:rPr lang="de-DE" sz="2400" dirty="0" smtClean="0">
                <a:cs typeface="Calibri" panose="020F0502020204030204"/>
              </a:rPr>
              <a:t> Action </a:t>
            </a:r>
            <a:r>
              <a:rPr lang="de-DE" sz="2400" dirty="0" err="1" smtClean="0">
                <a:cs typeface="Calibri" panose="020F0502020204030204"/>
              </a:rPr>
              <a:t>for</a:t>
            </a:r>
            <a:r>
              <a:rPr lang="de-DE" sz="2400" dirty="0" smtClean="0">
                <a:cs typeface="Calibri" panose="020F0502020204030204"/>
              </a:rPr>
              <a:t> Nutrition (</a:t>
            </a:r>
            <a:r>
              <a:rPr lang="de-DE" sz="2400" dirty="0">
                <a:cs typeface="Calibri" panose="020F0502020204030204"/>
              </a:rPr>
              <a:t>2016-2025</a:t>
            </a:r>
            <a:r>
              <a:rPr lang="de-DE" sz="2400" dirty="0" smtClean="0">
                <a:cs typeface="Calibri" panose="020F0502020204030204"/>
              </a:rPr>
              <a:t>)</a:t>
            </a:r>
            <a:endParaRPr lang="de-DE" sz="2400" dirty="0">
              <a:cs typeface="Calibri" panose="020F0502020204030204"/>
            </a:endParaRPr>
          </a:p>
          <a:p>
            <a:pPr>
              <a:spcAft>
                <a:spcPts val="600"/>
              </a:spcAft>
            </a:pPr>
            <a:r>
              <a:rPr lang="de-DE" sz="2400" dirty="0" smtClean="0">
                <a:cs typeface="Calibri" panose="020F0502020204030204"/>
              </a:rPr>
              <a:t>Agenda 2030 </a:t>
            </a:r>
            <a:r>
              <a:rPr lang="de-DE" sz="2400" dirty="0" err="1" smtClean="0">
                <a:cs typeface="Calibri" panose="020F0502020204030204"/>
              </a:rPr>
              <a:t>for</a:t>
            </a:r>
            <a:r>
              <a:rPr lang="de-DE" sz="2400" dirty="0" smtClean="0">
                <a:cs typeface="Calibri" panose="020F0502020204030204"/>
              </a:rPr>
              <a:t> </a:t>
            </a:r>
            <a:r>
              <a:rPr lang="de-DE" sz="2400" dirty="0" err="1" smtClean="0">
                <a:cs typeface="Calibri" panose="020F0502020204030204"/>
              </a:rPr>
              <a:t>Sustainable</a:t>
            </a:r>
            <a:r>
              <a:rPr lang="de-DE" sz="2400" dirty="0" smtClean="0">
                <a:cs typeface="Calibri" panose="020F0502020204030204"/>
              </a:rPr>
              <a:t> </a:t>
            </a:r>
            <a:r>
              <a:rPr lang="de-DE" sz="2400" dirty="0">
                <a:cs typeface="Calibri" panose="020F0502020204030204"/>
              </a:rPr>
              <a:t>Development </a:t>
            </a:r>
            <a:r>
              <a:rPr lang="de-DE" sz="2400" dirty="0" err="1" smtClean="0">
                <a:cs typeface="Calibri" panose="020F0502020204030204"/>
              </a:rPr>
              <a:t>and</a:t>
            </a:r>
            <a:r>
              <a:rPr lang="de-DE" sz="2400" dirty="0" smtClean="0">
                <a:cs typeface="Calibri" panose="020F0502020204030204"/>
              </a:rPr>
              <a:t> </a:t>
            </a:r>
            <a:r>
              <a:rPr lang="de-DE" sz="2400" dirty="0" err="1" smtClean="0">
                <a:cs typeface="Calibri" panose="020F0502020204030204"/>
              </a:rPr>
              <a:t>the</a:t>
            </a:r>
            <a:r>
              <a:rPr lang="de-DE" sz="2400" dirty="0" smtClean="0">
                <a:cs typeface="Calibri" panose="020F0502020204030204"/>
              </a:rPr>
              <a:t> SDGs (</a:t>
            </a:r>
            <a:r>
              <a:rPr lang="de-DE" sz="2400" dirty="0">
                <a:cs typeface="Calibri" panose="020F0502020204030204"/>
              </a:rPr>
              <a:t>2015-2030</a:t>
            </a:r>
            <a:r>
              <a:rPr lang="de-DE" sz="2400" dirty="0" smtClean="0">
                <a:cs typeface="Calibri" panose="020F0502020204030204"/>
              </a:rPr>
              <a:t>)</a:t>
            </a:r>
            <a:endParaRPr lang="de-DE" sz="2400" b="1" dirty="0" smtClean="0">
              <a:cs typeface="Calibri" panose="020F0502020204030204"/>
              <a:sym typeface="Wingdings" panose="05000000000000000000" pitchFamily="2" charset="2"/>
            </a:endParaRPr>
          </a:p>
          <a:p>
            <a:pPr marL="0" indent="0">
              <a:spcAft>
                <a:spcPts val="600"/>
              </a:spcAft>
              <a:buNone/>
            </a:pPr>
            <a:endParaRPr lang="de-DE" sz="2400" b="1" dirty="0" smtClean="0">
              <a:cs typeface="Calibri" panose="020F0502020204030204"/>
              <a:sym typeface="Wingdings" panose="05000000000000000000" pitchFamily="2" charset="2"/>
            </a:endParaRPr>
          </a:p>
          <a:p>
            <a:pPr marL="0" indent="0">
              <a:spcAft>
                <a:spcPts val="600"/>
              </a:spcAft>
              <a:buNone/>
            </a:pPr>
            <a:endParaRPr lang="de-DE" sz="2400" b="1" dirty="0" smtClean="0">
              <a:cs typeface="Calibri" panose="020F0502020204030204"/>
              <a:sym typeface="Wingdings" panose="05000000000000000000" pitchFamily="2" charset="2"/>
            </a:endParaRPr>
          </a:p>
          <a:p>
            <a:pPr marL="0" indent="0">
              <a:spcAft>
                <a:spcPts val="600"/>
              </a:spcAft>
              <a:buNone/>
            </a:pPr>
            <a:endParaRPr lang="de-DE" sz="2400" b="1" dirty="0" smtClean="0">
              <a:cs typeface="Calibri" panose="020F0502020204030204"/>
              <a:sym typeface="Wingdings" panose="05000000000000000000" pitchFamily="2" charset="2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b="1" dirty="0" smtClean="0">
                <a:cs typeface="Calibri" panose="020F0502020204030204"/>
                <a:sym typeface="Wingdings" panose="05000000000000000000" pitchFamily="2" charset="2"/>
              </a:rPr>
              <a:t>Promotion of healthy diets for healthy development! </a:t>
            </a:r>
            <a:endParaRPr lang="de-DE" sz="2400" b="1" dirty="0" smtClean="0">
              <a:cs typeface="Calibri" panose="020F0502020204030204"/>
              <a:sym typeface="Wingdings" panose="05000000000000000000" pitchFamily="2" charset="2"/>
            </a:endParaRPr>
          </a:p>
          <a:p>
            <a:pPr>
              <a:spcAft>
                <a:spcPts val="600"/>
              </a:spcAft>
            </a:pPr>
            <a:endParaRPr lang="de-DE" sz="2400" b="1" dirty="0" smtClean="0">
              <a:cs typeface="Calibri" panose="020F0502020204030204"/>
            </a:endParaRPr>
          </a:p>
          <a:p>
            <a:pPr marL="457200" lvl="1" indent="0">
              <a:spcAft>
                <a:spcPts val="600"/>
              </a:spcAft>
              <a:buNone/>
            </a:pPr>
            <a:endParaRPr lang="de-DE" sz="2000" dirty="0">
              <a:cs typeface="Calibri" panose="020F0502020204030204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2</a:t>
            </a:fld>
            <a:endParaRPr lang="de-DE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0" t="25060" r="28559" b="24557"/>
          <a:stretch/>
        </p:blipFill>
        <p:spPr>
          <a:xfrm>
            <a:off x="9881937" y="2796069"/>
            <a:ext cx="2076383" cy="204213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F2308604-1123-4560-BE74-A1D3ABB1A4D5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0" t="19586" r="10402" b="9547"/>
          <a:stretch/>
        </p:blipFill>
        <p:spPr bwMode="auto">
          <a:xfrm>
            <a:off x="10244137" y="261938"/>
            <a:ext cx="1632177" cy="83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655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674"/>
    </mc:Choice>
    <mc:Fallback xmlns="">
      <p:transition spd="slow" advTm="108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3C7E342-2327-4F33-8589-243EBC361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731520"/>
            <a:ext cx="11297920" cy="812800"/>
          </a:xfrm>
        </p:spPr>
        <p:txBody>
          <a:bodyPr>
            <a:normAutofit/>
          </a:bodyPr>
          <a:lstStyle/>
          <a:p>
            <a:r>
              <a:rPr lang="de-DE" sz="2800" b="1" dirty="0" smtClean="0">
                <a:latin typeface="+mn-lt"/>
                <a:ea typeface="+mn-lt"/>
                <a:cs typeface="+mn-lt"/>
              </a:rPr>
              <a:t>II. World </a:t>
            </a:r>
            <a:r>
              <a:rPr lang="de-DE" sz="2800" b="1" dirty="0" err="1" smtClean="0">
                <a:latin typeface="+mn-lt"/>
                <a:ea typeface="+mn-lt"/>
                <a:cs typeface="+mn-lt"/>
              </a:rPr>
              <a:t>Coalition</a:t>
            </a:r>
            <a:r>
              <a:rPr lang="de-DE" sz="2800" b="1" dirty="0" smtClean="0">
                <a:latin typeface="+mn-lt"/>
                <a:ea typeface="+mn-lt"/>
                <a:cs typeface="+mn-lt"/>
              </a:rPr>
              <a:t> on </a:t>
            </a:r>
            <a:r>
              <a:rPr lang="de-DE" sz="2800" b="1" dirty="0" err="1" smtClean="0">
                <a:latin typeface="+mn-lt"/>
                <a:ea typeface="+mn-lt"/>
                <a:cs typeface="+mn-lt"/>
              </a:rPr>
              <a:t>the</a:t>
            </a:r>
            <a:r>
              <a:rPr lang="de-DE" sz="2800" b="1" dirty="0" smtClean="0">
                <a:latin typeface="+mn-lt"/>
                <a:ea typeface="+mn-lt"/>
                <a:cs typeface="+mn-lt"/>
              </a:rPr>
              <a:t> </a:t>
            </a:r>
            <a:r>
              <a:rPr lang="de-DE" sz="2800" b="1" dirty="0" err="1" smtClean="0">
                <a:latin typeface="+mn-lt"/>
                <a:ea typeface="+mn-lt"/>
                <a:cs typeface="+mn-lt"/>
              </a:rPr>
              <a:t>provision</a:t>
            </a:r>
            <a:r>
              <a:rPr lang="de-DE" sz="2800" b="1" dirty="0" smtClean="0">
                <a:latin typeface="+mn-lt"/>
                <a:ea typeface="+mn-lt"/>
                <a:cs typeface="+mn-lt"/>
              </a:rPr>
              <a:t> </a:t>
            </a:r>
            <a:r>
              <a:rPr lang="de-DE" sz="2800" b="1" dirty="0" err="1" smtClean="0">
                <a:latin typeface="+mn-lt"/>
                <a:ea typeface="+mn-lt"/>
                <a:cs typeface="+mn-lt"/>
              </a:rPr>
              <a:t>of</a:t>
            </a:r>
            <a:r>
              <a:rPr lang="de-DE" sz="2800" b="1" dirty="0" smtClean="0">
                <a:latin typeface="+mn-lt"/>
                <a:ea typeface="+mn-lt"/>
                <a:cs typeface="+mn-lt"/>
              </a:rPr>
              <a:t> </a:t>
            </a:r>
            <a:r>
              <a:rPr lang="de-DE" sz="2800" b="1" dirty="0" err="1" smtClean="0">
                <a:latin typeface="+mn-lt"/>
                <a:ea typeface="+mn-lt"/>
                <a:cs typeface="+mn-lt"/>
              </a:rPr>
              <a:t>healthy</a:t>
            </a:r>
            <a:r>
              <a:rPr lang="de-DE" sz="2800" b="1" dirty="0" smtClean="0">
                <a:latin typeface="+mn-lt"/>
                <a:ea typeface="+mn-lt"/>
                <a:cs typeface="+mn-lt"/>
              </a:rPr>
              <a:t> </a:t>
            </a:r>
            <a:r>
              <a:rPr lang="de-DE" sz="2800" b="1" dirty="0" err="1" smtClean="0">
                <a:latin typeface="+mn-lt"/>
                <a:ea typeface="+mn-lt"/>
                <a:cs typeface="+mn-lt"/>
              </a:rPr>
              <a:t>school</a:t>
            </a:r>
            <a:r>
              <a:rPr lang="de-DE" sz="2800" b="1" dirty="0" smtClean="0">
                <a:latin typeface="+mn-lt"/>
                <a:ea typeface="+mn-lt"/>
                <a:cs typeface="+mn-lt"/>
              </a:rPr>
              <a:t> </a:t>
            </a:r>
            <a:r>
              <a:rPr lang="de-DE" sz="2800" b="1" dirty="0" err="1" smtClean="0">
                <a:latin typeface="+mn-lt"/>
                <a:ea typeface="+mn-lt"/>
                <a:cs typeface="+mn-lt"/>
              </a:rPr>
              <a:t>meals</a:t>
            </a:r>
            <a:r>
              <a:rPr lang="de-DE" sz="2800" b="1" dirty="0" smtClean="0">
                <a:latin typeface="+mn-lt"/>
                <a:ea typeface="+mn-lt"/>
                <a:cs typeface="+mn-lt"/>
              </a:rPr>
              <a:t> </a:t>
            </a:r>
            <a:endParaRPr lang="de-DE" sz="2800" b="1" dirty="0">
              <a:latin typeface="+mn-lt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3</a:t>
            </a:fld>
            <a:endParaRPr lang="de-DE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xmlns="" id="{7403EB54-CEAC-4E71-96C0-7000530B1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399" y="1666241"/>
            <a:ext cx="11421907" cy="461390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de-DE" sz="2400" dirty="0" smtClean="0">
                <a:cs typeface="Calibri" panose="020F0502020204030204"/>
              </a:rPr>
              <a:t>Germany </a:t>
            </a:r>
            <a:r>
              <a:rPr lang="de-DE" sz="2400" dirty="0" err="1" smtClean="0">
                <a:cs typeface="Calibri" panose="020F0502020204030204"/>
              </a:rPr>
              <a:t>announced</a:t>
            </a:r>
            <a:r>
              <a:rPr lang="de-DE" sz="2400" dirty="0" smtClean="0">
                <a:cs typeface="Calibri" panose="020F0502020204030204"/>
              </a:rPr>
              <a:t> </a:t>
            </a:r>
            <a:r>
              <a:rPr lang="de-DE" sz="2400" dirty="0" err="1" smtClean="0">
                <a:cs typeface="Calibri" panose="020F0502020204030204"/>
              </a:rPr>
              <a:t>the</a:t>
            </a:r>
            <a:r>
              <a:rPr lang="de-DE" sz="2400" dirty="0" smtClean="0">
                <a:cs typeface="Calibri" panose="020F0502020204030204"/>
              </a:rPr>
              <a:t> </a:t>
            </a:r>
            <a:r>
              <a:rPr lang="de-DE" sz="2400" dirty="0" err="1" smtClean="0">
                <a:cs typeface="Calibri" panose="020F0502020204030204"/>
              </a:rPr>
              <a:t>intention</a:t>
            </a:r>
            <a:r>
              <a:rPr lang="de-DE" sz="2400" dirty="0" smtClean="0">
                <a:cs typeface="Calibri" panose="020F0502020204030204"/>
              </a:rPr>
              <a:t> </a:t>
            </a:r>
            <a:r>
              <a:rPr lang="de-DE" sz="2400" dirty="0" err="1" smtClean="0">
                <a:cs typeface="Calibri" panose="020F0502020204030204"/>
              </a:rPr>
              <a:t>to</a:t>
            </a:r>
            <a:r>
              <a:rPr lang="de-DE" sz="2400" dirty="0" smtClean="0">
                <a:cs typeface="Calibri" panose="020F0502020204030204"/>
              </a:rPr>
              <a:t> </a:t>
            </a:r>
            <a:r>
              <a:rPr lang="de-DE" sz="2400" dirty="0" err="1" smtClean="0">
                <a:cs typeface="Calibri" panose="020F0502020204030204"/>
              </a:rPr>
              <a:t>establish</a:t>
            </a:r>
            <a:r>
              <a:rPr lang="de-DE" sz="2400" dirty="0" smtClean="0">
                <a:cs typeface="Calibri" panose="020F0502020204030204"/>
              </a:rPr>
              <a:t> a </a:t>
            </a:r>
            <a:r>
              <a:rPr lang="de-DE" sz="2400" dirty="0" err="1" smtClean="0">
                <a:cs typeface="Calibri" panose="020F0502020204030204"/>
              </a:rPr>
              <a:t>world</a:t>
            </a:r>
            <a:r>
              <a:rPr lang="de-DE" sz="2400" dirty="0" smtClean="0">
                <a:cs typeface="Calibri" panose="020F0502020204030204"/>
              </a:rPr>
              <a:t> </a:t>
            </a:r>
            <a:r>
              <a:rPr lang="de-DE" sz="2400" dirty="0" err="1" smtClean="0">
                <a:cs typeface="Calibri" panose="020F0502020204030204"/>
              </a:rPr>
              <a:t>coaltion</a:t>
            </a:r>
            <a:r>
              <a:rPr lang="de-DE" sz="2400" dirty="0" smtClean="0">
                <a:cs typeface="Calibri" panose="020F0502020204030204"/>
              </a:rPr>
              <a:t> on </a:t>
            </a:r>
            <a:r>
              <a:rPr lang="de-DE" sz="2400" dirty="0" err="1" smtClean="0">
                <a:cs typeface="Calibri" panose="020F0502020204030204"/>
              </a:rPr>
              <a:t>the</a:t>
            </a:r>
            <a:r>
              <a:rPr lang="de-DE" sz="2400" dirty="0" smtClean="0">
                <a:cs typeface="Calibri" panose="020F0502020204030204"/>
              </a:rPr>
              <a:t> </a:t>
            </a:r>
            <a:r>
              <a:rPr lang="de-DE" sz="2400" dirty="0" err="1" smtClean="0">
                <a:cs typeface="Calibri" panose="020F0502020204030204"/>
              </a:rPr>
              <a:t>provision</a:t>
            </a:r>
            <a:r>
              <a:rPr lang="de-DE" sz="2400" dirty="0" smtClean="0">
                <a:cs typeface="Calibri" panose="020F0502020204030204"/>
              </a:rPr>
              <a:t> </a:t>
            </a:r>
            <a:r>
              <a:rPr lang="de-DE" sz="2400" dirty="0" err="1" smtClean="0">
                <a:cs typeface="Calibri" panose="020F0502020204030204"/>
              </a:rPr>
              <a:t>of</a:t>
            </a:r>
            <a:r>
              <a:rPr lang="de-DE" sz="2400" dirty="0" smtClean="0">
                <a:cs typeface="Calibri" panose="020F0502020204030204"/>
              </a:rPr>
              <a:t> </a:t>
            </a:r>
            <a:r>
              <a:rPr lang="de-DE" sz="2400" dirty="0" err="1" smtClean="0">
                <a:cs typeface="Calibri" panose="020F0502020204030204"/>
              </a:rPr>
              <a:t>healthy</a:t>
            </a:r>
            <a:r>
              <a:rPr lang="de-DE" sz="2400" dirty="0" smtClean="0">
                <a:cs typeface="Calibri" panose="020F0502020204030204"/>
              </a:rPr>
              <a:t> </a:t>
            </a:r>
            <a:r>
              <a:rPr lang="de-DE" sz="2400" dirty="0" err="1" smtClean="0">
                <a:cs typeface="Calibri" panose="020F0502020204030204"/>
              </a:rPr>
              <a:t>school</a:t>
            </a:r>
            <a:r>
              <a:rPr lang="de-DE" sz="2400" dirty="0" smtClean="0">
                <a:cs typeface="Calibri" panose="020F0502020204030204"/>
              </a:rPr>
              <a:t> </a:t>
            </a:r>
            <a:r>
              <a:rPr lang="de-DE" sz="2400" dirty="0" err="1" smtClean="0">
                <a:cs typeface="Calibri" panose="020F0502020204030204"/>
              </a:rPr>
              <a:t>meals</a:t>
            </a:r>
            <a:r>
              <a:rPr lang="de-DE" sz="2400" dirty="0" smtClean="0">
                <a:cs typeface="Calibri" panose="020F0502020204030204"/>
              </a:rPr>
              <a:t> </a:t>
            </a:r>
            <a:r>
              <a:rPr lang="de-DE" sz="2400" dirty="0" err="1" smtClean="0">
                <a:cs typeface="Calibri" panose="020F0502020204030204"/>
              </a:rPr>
              <a:t>within</a:t>
            </a:r>
            <a:r>
              <a:rPr lang="de-DE" sz="2400" dirty="0" smtClean="0">
                <a:cs typeface="Calibri" panose="020F0502020204030204"/>
              </a:rPr>
              <a:t> </a:t>
            </a:r>
            <a:r>
              <a:rPr lang="de-DE" sz="2400" dirty="0" err="1" smtClean="0">
                <a:cs typeface="Calibri" panose="020F0502020204030204"/>
              </a:rPr>
              <a:t>the</a:t>
            </a:r>
            <a:r>
              <a:rPr lang="de-DE" sz="2400" dirty="0" smtClean="0">
                <a:cs typeface="Calibri" panose="020F0502020204030204"/>
              </a:rPr>
              <a:t> UN </a:t>
            </a:r>
            <a:r>
              <a:rPr lang="de-DE" sz="2400" dirty="0" err="1" smtClean="0">
                <a:cs typeface="Calibri" panose="020F0502020204030204"/>
              </a:rPr>
              <a:t>Decade</a:t>
            </a:r>
            <a:r>
              <a:rPr lang="de-DE" sz="2400" dirty="0" smtClean="0">
                <a:cs typeface="Calibri" panose="020F0502020204030204"/>
              </a:rPr>
              <a:t> </a:t>
            </a:r>
            <a:r>
              <a:rPr lang="de-DE" sz="2400" dirty="0" err="1" smtClean="0">
                <a:cs typeface="Calibri" panose="020F0502020204030204"/>
              </a:rPr>
              <a:t>of</a:t>
            </a:r>
            <a:r>
              <a:rPr lang="de-DE" sz="2400" dirty="0" smtClean="0">
                <a:cs typeface="Calibri" panose="020F0502020204030204"/>
              </a:rPr>
              <a:t> Action on Nutrition at </a:t>
            </a:r>
            <a:r>
              <a:rPr lang="de-DE" sz="2400" dirty="0" err="1" smtClean="0">
                <a:cs typeface="Calibri" panose="020F0502020204030204"/>
              </a:rPr>
              <a:t>the</a:t>
            </a:r>
            <a:r>
              <a:rPr lang="de-DE" sz="2400" dirty="0" smtClean="0">
                <a:cs typeface="Calibri" panose="020F0502020204030204"/>
              </a:rPr>
              <a:t> 46</a:t>
            </a:r>
            <a:r>
              <a:rPr lang="de-DE" sz="2400" dirty="0">
                <a:cs typeface="Calibri" panose="020F0502020204030204"/>
              </a:rPr>
              <a:t>. CFS in </a:t>
            </a:r>
            <a:r>
              <a:rPr lang="de-DE" sz="2400" dirty="0" err="1" smtClean="0">
                <a:cs typeface="Calibri" panose="020F0502020204030204"/>
              </a:rPr>
              <a:t>Rome</a:t>
            </a:r>
            <a:r>
              <a:rPr lang="de-DE" sz="2400" dirty="0" smtClean="0">
                <a:cs typeface="Calibri" panose="020F0502020204030204"/>
              </a:rPr>
              <a:t>, 2019.</a:t>
            </a:r>
            <a:endParaRPr lang="de-DE" sz="2400" dirty="0">
              <a:cs typeface="Calibri" panose="020F0502020204030204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sz="2400" dirty="0" smtClean="0">
                <a:cs typeface="Calibri" panose="020F0502020204030204"/>
              </a:rPr>
              <a:t>Possible impacts:</a:t>
            </a:r>
            <a:endParaRPr lang="de-DE" sz="2400" dirty="0" smtClean="0">
              <a:cs typeface="Calibri" panose="020F0502020204030204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cs typeface="Calibri" panose="020F0502020204030204"/>
              </a:rPr>
              <a:t>Networking and exchange of experiences from different countries and </a:t>
            </a:r>
            <a:r>
              <a:rPr lang="en-US" sz="2400" dirty="0" smtClean="0">
                <a:cs typeface="Calibri" panose="020F0502020204030204"/>
              </a:rPr>
              <a:t>contexts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cs typeface="Calibri" panose="020F0502020204030204"/>
              </a:rPr>
              <a:t>Identification of </a:t>
            </a:r>
            <a:r>
              <a:rPr lang="en-US" sz="2400" dirty="0" smtClean="0">
                <a:cs typeface="Calibri" panose="020F0502020204030204"/>
              </a:rPr>
              <a:t>policy frameworks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cs typeface="Calibri" panose="020F0502020204030204"/>
              </a:rPr>
              <a:t>Development of context-specific programs and guidelines at </a:t>
            </a:r>
            <a:r>
              <a:rPr lang="en-US" sz="2400" dirty="0" smtClean="0">
                <a:cs typeface="Calibri" panose="020F0502020204030204"/>
              </a:rPr>
              <a:t>country level</a:t>
            </a:r>
            <a:endParaRPr lang="de-DE" sz="2400" dirty="0">
              <a:cs typeface="Calibri" panose="020F0502020204030204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cs typeface="Calibri" panose="020F0502020204030204"/>
              </a:rPr>
              <a:t>Provision of high quality meals with a sufficient coverage rate by the respective countries </a:t>
            </a:r>
            <a:r>
              <a:rPr lang="de-DE" sz="2400" dirty="0" smtClean="0">
                <a:cs typeface="Calibri" panose="020F0502020204030204"/>
              </a:rPr>
              <a:t>(</a:t>
            </a:r>
            <a:r>
              <a:rPr lang="de-DE" sz="2400" dirty="0" err="1" smtClean="0">
                <a:cs typeface="Calibri" panose="020F0502020204030204"/>
              </a:rPr>
              <a:t>government</a:t>
            </a:r>
            <a:r>
              <a:rPr lang="de-DE" sz="2400" dirty="0" smtClean="0">
                <a:cs typeface="Calibri" panose="020F0502020204030204"/>
              </a:rPr>
              <a:t> </a:t>
            </a:r>
            <a:r>
              <a:rPr lang="de-DE" sz="2400" dirty="0" err="1" smtClean="0">
                <a:cs typeface="Calibri" panose="020F0502020204030204"/>
              </a:rPr>
              <a:t>ownership</a:t>
            </a:r>
            <a:r>
              <a:rPr lang="de-DE" sz="2400" dirty="0" smtClean="0">
                <a:cs typeface="Calibri" panose="020F0502020204030204"/>
              </a:rPr>
              <a:t>) </a:t>
            </a:r>
            <a:endParaRPr lang="de-DE" sz="2400" dirty="0">
              <a:cs typeface="Calibri" panose="020F0502020204030204"/>
            </a:endParaRPr>
          </a:p>
          <a:p>
            <a:pPr marL="0" indent="0">
              <a:spcAft>
                <a:spcPts val="600"/>
              </a:spcAft>
              <a:buNone/>
            </a:pPr>
            <a:endParaRPr lang="de-DE" sz="2400" dirty="0">
              <a:cs typeface="Calibri" panose="020F0502020204030204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F2308604-1123-4560-BE74-A1D3ABB1A4D5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0" t="19586" r="10402" b="9547"/>
          <a:stretch/>
        </p:blipFill>
        <p:spPr bwMode="auto">
          <a:xfrm>
            <a:off x="10244137" y="261938"/>
            <a:ext cx="1632177" cy="83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083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357"/>
    </mc:Choice>
    <mc:Fallback xmlns="">
      <p:transition spd="slow" advTm="60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05A8824E-2FDC-4582-9A9B-20503C9B1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9" y="1825624"/>
            <a:ext cx="11353801" cy="475163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de-DE" sz="2400" b="1" dirty="0" smtClean="0">
                <a:ea typeface="+mn-lt"/>
                <a:cs typeface="+mn-lt"/>
              </a:rPr>
              <a:t>1 in 2 </a:t>
            </a:r>
            <a:r>
              <a:rPr lang="de-DE" sz="2400" b="1" dirty="0" err="1" smtClean="0">
                <a:ea typeface="+mn-lt"/>
                <a:cs typeface="+mn-lt"/>
              </a:rPr>
              <a:t>schoolchildren</a:t>
            </a:r>
            <a:r>
              <a:rPr lang="de-DE" sz="2400" b="1" dirty="0" smtClean="0">
                <a:ea typeface="+mn-lt"/>
                <a:cs typeface="+mn-lt"/>
              </a:rPr>
              <a:t> </a:t>
            </a:r>
            <a:r>
              <a:rPr lang="de-DE" sz="2400" dirty="0" err="1" smtClean="0">
                <a:ea typeface="+mn-lt"/>
                <a:cs typeface="+mn-lt"/>
              </a:rPr>
              <a:t>received</a:t>
            </a:r>
            <a:r>
              <a:rPr lang="de-DE" sz="2400" dirty="0" smtClean="0">
                <a:ea typeface="+mn-lt"/>
                <a:cs typeface="+mn-lt"/>
              </a:rPr>
              <a:t> </a:t>
            </a:r>
            <a:r>
              <a:rPr lang="de-DE" sz="2400" dirty="0" err="1" smtClean="0">
                <a:ea typeface="+mn-lt"/>
                <a:cs typeface="+mn-lt"/>
              </a:rPr>
              <a:t>school</a:t>
            </a:r>
            <a:r>
              <a:rPr lang="de-DE" sz="2400" dirty="0" smtClean="0">
                <a:ea typeface="+mn-lt"/>
                <a:cs typeface="+mn-lt"/>
              </a:rPr>
              <a:t> </a:t>
            </a:r>
            <a:r>
              <a:rPr lang="de-DE" sz="2400" dirty="0" err="1" smtClean="0">
                <a:ea typeface="+mn-lt"/>
                <a:cs typeface="+mn-lt"/>
              </a:rPr>
              <a:t>meals</a:t>
            </a:r>
            <a:r>
              <a:rPr lang="de-DE" sz="2400" dirty="0" smtClean="0">
                <a:ea typeface="+mn-lt"/>
                <a:cs typeface="+mn-lt"/>
              </a:rPr>
              <a:t> </a:t>
            </a:r>
            <a:r>
              <a:rPr lang="de-DE" sz="2400" dirty="0" err="1" smtClean="0">
                <a:ea typeface="+mn-lt"/>
                <a:cs typeface="+mn-lt"/>
              </a:rPr>
              <a:t>before</a:t>
            </a:r>
            <a:r>
              <a:rPr lang="de-DE" sz="2400" dirty="0" smtClean="0">
                <a:ea typeface="+mn-lt"/>
                <a:cs typeface="+mn-lt"/>
              </a:rPr>
              <a:t> </a:t>
            </a:r>
            <a:r>
              <a:rPr lang="de-DE" sz="2400" dirty="0" err="1" smtClean="0">
                <a:ea typeface="+mn-lt"/>
                <a:cs typeface="+mn-lt"/>
              </a:rPr>
              <a:t>the</a:t>
            </a:r>
            <a:r>
              <a:rPr lang="de-DE" sz="2400" dirty="0">
                <a:ea typeface="+mn-lt"/>
                <a:cs typeface="+mn-lt"/>
              </a:rPr>
              <a:t> </a:t>
            </a:r>
            <a:r>
              <a:rPr lang="de-DE" sz="2400" dirty="0" err="1" smtClean="0">
                <a:ea typeface="+mn-lt"/>
                <a:cs typeface="+mn-lt"/>
              </a:rPr>
              <a:t>pandemic</a:t>
            </a:r>
            <a:r>
              <a:rPr lang="de-DE" sz="2400" dirty="0" smtClean="0">
                <a:ea typeface="+mn-lt"/>
                <a:cs typeface="+mn-lt"/>
              </a:rPr>
              <a:t> </a:t>
            </a:r>
            <a:r>
              <a:rPr lang="de-DE" sz="2400" dirty="0" err="1" smtClean="0">
                <a:ea typeface="+mn-lt"/>
                <a:cs typeface="+mn-lt"/>
              </a:rPr>
              <a:t>struck</a:t>
            </a:r>
            <a:r>
              <a:rPr lang="de-DE" sz="2400" dirty="0" smtClean="0">
                <a:ea typeface="+mn-lt"/>
                <a:cs typeface="+mn-lt"/>
              </a:rPr>
              <a:t> (=</a:t>
            </a:r>
            <a:r>
              <a:rPr lang="de-DE" sz="2400" dirty="0">
                <a:ea typeface="+mn-lt"/>
                <a:cs typeface="+mn-lt"/>
              </a:rPr>
              <a:t>388 </a:t>
            </a:r>
            <a:r>
              <a:rPr lang="de-DE" sz="2400" dirty="0" err="1" smtClean="0">
                <a:ea typeface="+mn-lt"/>
                <a:cs typeface="+mn-lt"/>
              </a:rPr>
              <a:t>million</a:t>
            </a:r>
            <a:r>
              <a:rPr lang="de-DE" sz="2400" dirty="0" smtClean="0">
                <a:ea typeface="+mn-lt"/>
                <a:cs typeface="+mn-lt"/>
              </a:rPr>
              <a:t> </a:t>
            </a:r>
            <a:r>
              <a:rPr lang="de-DE" sz="2400" dirty="0" err="1" smtClean="0">
                <a:ea typeface="+mn-lt"/>
                <a:cs typeface="+mn-lt"/>
              </a:rPr>
              <a:t>children</a:t>
            </a:r>
            <a:r>
              <a:rPr lang="de-DE" sz="2400" dirty="0" smtClean="0">
                <a:ea typeface="+mn-lt"/>
                <a:cs typeface="+mn-lt"/>
              </a:rPr>
              <a:t> </a:t>
            </a:r>
            <a:r>
              <a:rPr lang="de-DE" sz="2400" dirty="0" err="1" smtClean="0">
                <a:ea typeface="+mn-lt"/>
                <a:cs typeface="+mn-lt"/>
              </a:rPr>
              <a:t>worldwide</a:t>
            </a:r>
            <a:r>
              <a:rPr lang="de-DE" sz="2400" dirty="0" smtClean="0">
                <a:ea typeface="+mn-lt"/>
                <a:cs typeface="+mn-lt"/>
              </a:rPr>
              <a:t>) </a:t>
            </a:r>
            <a:r>
              <a:rPr lang="de-DE" sz="1800" dirty="0">
                <a:ea typeface="+mn-lt"/>
                <a:cs typeface="+mn-lt"/>
              </a:rPr>
              <a:t>(WFP 2020)</a:t>
            </a:r>
          </a:p>
          <a:p>
            <a:pPr>
              <a:lnSpc>
                <a:spcPct val="150000"/>
              </a:lnSpc>
            </a:pPr>
            <a:r>
              <a:rPr lang="de-DE" sz="2400" b="1" dirty="0" smtClean="0">
                <a:ea typeface="+mn-lt"/>
                <a:cs typeface="+mn-lt"/>
              </a:rPr>
              <a:t>School </a:t>
            </a:r>
            <a:r>
              <a:rPr lang="de-DE" sz="2400" b="1" dirty="0" err="1" smtClean="0">
                <a:ea typeface="+mn-lt"/>
                <a:cs typeface="+mn-lt"/>
              </a:rPr>
              <a:t>closures</a:t>
            </a:r>
            <a:r>
              <a:rPr lang="de-DE" sz="2400" b="1" dirty="0" smtClean="0">
                <a:ea typeface="+mn-lt"/>
                <a:cs typeface="+mn-lt"/>
              </a:rPr>
              <a:t> </a:t>
            </a:r>
            <a:r>
              <a:rPr lang="de-DE" sz="2400" b="1" dirty="0" err="1" smtClean="0">
                <a:ea typeface="+mn-lt"/>
                <a:cs typeface="+mn-lt"/>
              </a:rPr>
              <a:t>during</a:t>
            </a:r>
            <a:r>
              <a:rPr lang="de-DE" sz="2400" b="1" dirty="0" smtClean="0">
                <a:ea typeface="+mn-lt"/>
                <a:cs typeface="+mn-lt"/>
              </a:rPr>
              <a:t> Covid-19: </a:t>
            </a:r>
            <a:r>
              <a:rPr lang="de-DE" sz="2400" dirty="0">
                <a:ea typeface="+mn-lt"/>
                <a:cs typeface="+mn-lt"/>
              </a:rPr>
              <a:t>370 </a:t>
            </a:r>
            <a:r>
              <a:rPr lang="en-US" sz="2400" dirty="0">
                <a:ea typeface="+mn-lt"/>
                <a:cs typeface="+mn-lt"/>
              </a:rPr>
              <a:t>million children worldwide </a:t>
            </a:r>
            <a:r>
              <a:rPr lang="en-US" sz="2400" dirty="0" smtClean="0">
                <a:ea typeface="+mn-lt"/>
                <a:cs typeface="+mn-lt"/>
              </a:rPr>
              <a:t>have </a:t>
            </a:r>
            <a:r>
              <a:rPr lang="en-US" sz="2400" dirty="0">
                <a:ea typeface="+mn-lt"/>
                <a:cs typeface="+mn-lt"/>
              </a:rPr>
              <a:t>missed 40 </a:t>
            </a:r>
            <a:r>
              <a:rPr lang="en-US" sz="2400" dirty="0" smtClean="0">
                <a:ea typeface="+mn-lt"/>
                <a:cs typeface="+mn-lt"/>
              </a:rPr>
              <a:t>% of </a:t>
            </a:r>
            <a:r>
              <a:rPr lang="en-US" sz="2400" dirty="0">
                <a:ea typeface="+mn-lt"/>
                <a:cs typeface="+mn-lt"/>
              </a:rPr>
              <a:t>in-school </a:t>
            </a:r>
            <a:r>
              <a:rPr lang="en-US" sz="2400" dirty="0" smtClean="0">
                <a:ea typeface="+mn-lt"/>
                <a:cs typeface="+mn-lt"/>
              </a:rPr>
              <a:t>meals </a:t>
            </a:r>
            <a:r>
              <a:rPr lang="de-DE" sz="1800" dirty="0" smtClean="0">
                <a:ea typeface="+mn-lt"/>
                <a:cs typeface="+mn-lt"/>
              </a:rPr>
              <a:t>(</a:t>
            </a:r>
            <a:r>
              <a:rPr lang="de-DE" sz="1800" dirty="0">
                <a:ea typeface="+mn-lt"/>
                <a:cs typeface="+mn-lt"/>
              </a:rPr>
              <a:t>Borkowski et al. </a:t>
            </a:r>
            <a:r>
              <a:rPr lang="de-DE" sz="1800" dirty="0" smtClean="0">
                <a:ea typeface="+mn-lt"/>
                <a:cs typeface="+mn-lt"/>
              </a:rPr>
              <a:t>2021)</a:t>
            </a:r>
            <a:endParaRPr lang="de-DE" sz="1800" dirty="0">
              <a:ea typeface="+mn-lt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de-DE" sz="2400" dirty="0" err="1" smtClean="0">
                <a:ea typeface="+mn-lt"/>
                <a:cs typeface="+mn-lt"/>
              </a:rPr>
              <a:t>Highest</a:t>
            </a:r>
            <a:r>
              <a:rPr lang="de-DE" sz="2400" dirty="0" smtClean="0">
                <a:ea typeface="+mn-lt"/>
                <a:cs typeface="+mn-lt"/>
              </a:rPr>
              <a:t> </a:t>
            </a:r>
            <a:r>
              <a:rPr lang="de-DE" sz="2400" dirty="0" err="1" smtClean="0">
                <a:ea typeface="+mn-lt"/>
                <a:cs typeface="+mn-lt"/>
              </a:rPr>
              <a:t>coverage</a:t>
            </a:r>
            <a:r>
              <a:rPr lang="de-DE" sz="2400" dirty="0" smtClean="0">
                <a:ea typeface="+mn-lt"/>
                <a:cs typeface="+mn-lt"/>
              </a:rPr>
              <a:t> in </a:t>
            </a:r>
            <a:r>
              <a:rPr lang="de-DE" sz="2400" b="1" dirty="0" err="1" smtClean="0">
                <a:ea typeface="+mn-lt"/>
                <a:cs typeface="+mn-lt"/>
              </a:rPr>
              <a:t>primary</a:t>
            </a:r>
            <a:r>
              <a:rPr lang="de-DE" sz="2400" b="1" dirty="0" smtClean="0">
                <a:ea typeface="+mn-lt"/>
                <a:cs typeface="+mn-lt"/>
              </a:rPr>
              <a:t> </a:t>
            </a:r>
            <a:r>
              <a:rPr lang="de-DE" sz="2400" b="1" dirty="0" err="1" smtClean="0">
                <a:ea typeface="+mn-lt"/>
                <a:cs typeface="+mn-lt"/>
              </a:rPr>
              <a:t>schools</a:t>
            </a:r>
            <a:r>
              <a:rPr lang="de-DE" sz="2400" b="1" dirty="0" smtClean="0">
                <a:ea typeface="+mn-lt"/>
                <a:cs typeface="+mn-lt"/>
              </a:rPr>
              <a:t> </a:t>
            </a:r>
            <a:r>
              <a:rPr lang="de-DE" sz="1800" dirty="0" smtClean="0">
                <a:ea typeface="+mn-lt"/>
                <a:cs typeface="+mn-lt"/>
              </a:rPr>
              <a:t>(GCNF </a:t>
            </a:r>
            <a:r>
              <a:rPr lang="de-DE" sz="1800" dirty="0">
                <a:ea typeface="+mn-lt"/>
                <a:cs typeface="+mn-lt"/>
              </a:rPr>
              <a:t>2019</a:t>
            </a:r>
            <a:r>
              <a:rPr lang="de-DE" sz="1800" dirty="0" smtClean="0">
                <a:ea typeface="+mn-lt"/>
                <a:cs typeface="+mn-lt"/>
              </a:rPr>
              <a:t>)</a:t>
            </a:r>
            <a:endParaRPr lang="de-DE" sz="1800" dirty="0">
              <a:ea typeface="+mn-lt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de-DE" sz="2400" dirty="0" err="1" smtClean="0">
                <a:ea typeface="+mn-lt"/>
                <a:cs typeface="+mn-lt"/>
              </a:rPr>
              <a:t>Of</a:t>
            </a:r>
            <a:r>
              <a:rPr lang="de-DE" sz="2400" dirty="0" smtClean="0">
                <a:ea typeface="+mn-lt"/>
                <a:cs typeface="+mn-lt"/>
              </a:rPr>
              <a:t> </a:t>
            </a:r>
            <a:r>
              <a:rPr lang="de-DE" sz="2400" dirty="0">
                <a:ea typeface="+mn-lt"/>
                <a:cs typeface="+mn-lt"/>
              </a:rPr>
              <a:t>160 </a:t>
            </a:r>
            <a:r>
              <a:rPr lang="de-DE" sz="2400" dirty="0" smtClean="0">
                <a:ea typeface="+mn-lt"/>
                <a:cs typeface="+mn-lt"/>
              </a:rPr>
              <a:t>countries, </a:t>
            </a:r>
            <a:r>
              <a:rPr lang="de-DE" sz="2400" b="1" dirty="0" smtClean="0">
                <a:ea typeface="+mn-lt"/>
                <a:cs typeface="+mn-lt"/>
              </a:rPr>
              <a:t>89 %</a:t>
            </a:r>
            <a:r>
              <a:rPr lang="de-DE" sz="2400" dirty="0" smtClean="0">
                <a:ea typeface="+mn-lt"/>
                <a:cs typeface="+mn-lt"/>
              </a:rPr>
              <a:t> </a:t>
            </a:r>
            <a:r>
              <a:rPr lang="de-DE" sz="2400" dirty="0" err="1" smtClean="0">
                <a:ea typeface="+mn-lt"/>
                <a:cs typeface="+mn-lt"/>
              </a:rPr>
              <a:t>have</a:t>
            </a:r>
            <a:r>
              <a:rPr lang="de-DE" sz="2400" dirty="0" smtClean="0">
                <a:ea typeface="+mn-lt"/>
                <a:cs typeface="+mn-lt"/>
              </a:rPr>
              <a:t> </a:t>
            </a:r>
            <a:r>
              <a:rPr lang="en-US" sz="2400" dirty="0" smtClean="0">
                <a:ea typeface="+mn-lt"/>
                <a:cs typeface="+mn-lt"/>
              </a:rPr>
              <a:t>some </a:t>
            </a:r>
            <a:r>
              <a:rPr lang="en-US" sz="2400" dirty="0">
                <a:ea typeface="+mn-lt"/>
                <a:cs typeface="+mn-lt"/>
              </a:rPr>
              <a:t>type of school health and nutrition </a:t>
            </a:r>
            <a:r>
              <a:rPr lang="en-US" sz="2400" dirty="0" err="1" smtClean="0">
                <a:ea typeface="+mn-lt"/>
                <a:cs typeface="+mn-lt"/>
              </a:rPr>
              <a:t>programme</a:t>
            </a:r>
            <a:r>
              <a:rPr lang="de-DE" sz="2400" dirty="0" smtClean="0">
                <a:ea typeface="+mn-lt"/>
                <a:cs typeface="+mn-lt"/>
              </a:rPr>
              <a:t/>
            </a:r>
            <a:br>
              <a:rPr lang="de-DE" sz="2400" dirty="0" smtClean="0">
                <a:ea typeface="+mn-lt"/>
                <a:cs typeface="+mn-lt"/>
              </a:rPr>
            </a:br>
            <a:r>
              <a:rPr lang="de-DE" sz="2400" b="1" dirty="0" smtClean="0">
                <a:ea typeface="+mn-lt"/>
                <a:cs typeface="+mn-lt"/>
              </a:rPr>
              <a:t>&gt; 50 % </a:t>
            </a:r>
            <a:r>
              <a:rPr lang="de-DE" sz="2400" dirty="0" err="1" smtClean="0">
                <a:ea typeface="+mn-lt"/>
                <a:cs typeface="+mn-lt"/>
              </a:rPr>
              <a:t>of</a:t>
            </a:r>
            <a:r>
              <a:rPr lang="de-DE" sz="2400" dirty="0" smtClean="0">
                <a:ea typeface="+mn-lt"/>
                <a:cs typeface="+mn-lt"/>
              </a:rPr>
              <a:t> countries </a:t>
            </a:r>
            <a:r>
              <a:rPr lang="de-DE" sz="2400" dirty="0" err="1" smtClean="0">
                <a:ea typeface="+mn-lt"/>
                <a:cs typeface="+mn-lt"/>
              </a:rPr>
              <a:t>provide</a:t>
            </a:r>
            <a:r>
              <a:rPr lang="de-DE" sz="2400" dirty="0" smtClean="0">
                <a:ea typeface="+mn-lt"/>
                <a:cs typeface="+mn-lt"/>
              </a:rPr>
              <a:t> </a:t>
            </a:r>
            <a:r>
              <a:rPr lang="de-DE" sz="2400" dirty="0" err="1" smtClean="0">
                <a:ea typeface="+mn-lt"/>
                <a:cs typeface="+mn-lt"/>
              </a:rPr>
              <a:t>school</a:t>
            </a:r>
            <a:r>
              <a:rPr lang="de-DE" sz="2400" dirty="0" smtClean="0">
                <a:ea typeface="+mn-lt"/>
                <a:cs typeface="+mn-lt"/>
              </a:rPr>
              <a:t> </a:t>
            </a:r>
            <a:r>
              <a:rPr lang="de-DE" sz="2400" dirty="0" err="1" smtClean="0">
                <a:ea typeface="+mn-lt"/>
                <a:cs typeface="+mn-lt"/>
              </a:rPr>
              <a:t>meals</a:t>
            </a:r>
            <a:r>
              <a:rPr lang="en-US" sz="2400" dirty="0" smtClean="0">
                <a:ea typeface="+mn-lt"/>
                <a:cs typeface="+mn-lt"/>
              </a:rPr>
              <a:t>; differences in coverage and objectives</a:t>
            </a:r>
            <a:r>
              <a:rPr lang="de-DE" sz="2400" dirty="0" smtClean="0">
                <a:ea typeface="+mn-lt"/>
                <a:cs typeface="+mn-lt"/>
              </a:rPr>
              <a:t> </a:t>
            </a:r>
            <a:r>
              <a:rPr lang="de-DE" sz="1800" dirty="0" smtClean="0">
                <a:ea typeface="+mn-lt"/>
                <a:cs typeface="+mn-lt"/>
              </a:rPr>
              <a:t>(WHO 2018)</a:t>
            </a:r>
            <a:endParaRPr lang="de-DE" sz="2400" dirty="0" smtClean="0">
              <a:ea typeface="+mn-lt"/>
              <a:cs typeface="+mn-lt"/>
            </a:endParaRPr>
          </a:p>
          <a:p>
            <a:endParaRPr lang="de-DE" sz="2000" dirty="0" smtClean="0">
              <a:ea typeface="+mn-lt"/>
              <a:cs typeface="+mn-lt"/>
            </a:endParaRPr>
          </a:p>
          <a:p>
            <a:endParaRPr lang="de-DE" sz="2000" dirty="0">
              <a:ea typeface="+mn-lt"/>
              <a:cs typeface="+mn-lt"/>
            </a:endParaRPr>
          </a:p>
          <a:p>
            <a:endParaRPr lang="de-DE" sz="2000" dirty="0">
              <a:ea typeface="+mn-lt"/>
              <a:cs typeface="+mn-lt"/>
            </a:endParaRPr>
          </a:p>
          <a:p>
            <a:endParaRPr lang="de-DE" sz="2000" dirty="0">
              <a:ea typeface="+mn-lt"/>
              <a:cs typeface="+mn-lt"/>
            </a:endParaRPr>
          </a:p>
          <a:p>
            <a:endParaRPr lang="de-DE" sz="2000" dirty="0">
              <a:ea typeface="+mn-lt"/>
              <a:cs typeface="+mn-lt"/>
            </a:endParaRPr>
          </a:p>
          <a:p>
            <a:endParaRPr lang="de-DE" sz="200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2400" dirty="0">
              <a:ea typeface="+mn-lt"/>
              <a:cs typeface="+mn-lt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xmlns="" id="{3AE5326D-332D-4293-BA01-2BA472DA64CE}"/>
              </a:ext>
            </a:extLst>
          </p:cNvPr>
          <p:cNvSpPr txBox="1">
            <a:spLocks/>
          </p:cNvSpPr>
          <p:nvPr/>
        </p:nvSpPr>
        <p:spPr>
          <a:xfrm>
            <a:off x="660400" y="731520"/>
            <a:ext cx="11297920" cy="812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b="1" dirty="0" smtClean="0">
                <a:latin typeface="+mn-lt"/>
                <a:ea typeface="+mn-lt"/>
                <a:cs typeface="+mn-lt"/>
              </a:rPr>
              <a:t>III. International </a:t>
            </a:r>
            <a:r>
              <a:rPr lang="de-DE" sz="2800" b="1" dirty="0" err="1" smtClean="0">
                <a:latin typeface="+mn-lt"/>
                <a:ea typeface="+mn-lt"/>
                <a:cs typeface="+mn-lt"/>
              </a:rPr>
              <a:t>overview</a:t>
            </a:r>
            <a:endParaRPr lang="de-DE" sz="2800" b="1" dirty="0">
              <a:latin typeface="+mn-lt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4</a:t>
            </a:fld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F2308604-1123-4560-BE74-A1D3ABB1A4D5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0" t="19586" r="10402" b="9547"/>
          <a:stretch/>
        </p:blipFill>
        <p:spPr bwMode="auto">
          <a:xfrm>
            <a:off x="10244137" y="261938"/>
            <a:ext cx="1632177" cy="83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27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048"/>
    </mc:Choice>
    <mc:Fallback xmlns="">
      <p:transition spd="slow" advTm="101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05A8824E-2FDC-4582-9A9B-20503C9B1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7288"/>
            <a:ext cx="11353800" cy="503237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 sz="2400" b="1" dirty="0" err="1" smtClean="0"/>
              <a:t>Healthy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and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sustainable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school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meals</a:t>
            </a:r>
            <a:endParaRPr lang="de-DE" sz="2400" b="1" dirty="0"/>
          </a:p>
          <a:p>
            <a:r>
              <a:rPr lang="de-DE" sz="2400" dirty="0" smtClean="0"/>
              <a:t>The </a:t>
            </a:r>
            <a:r>
              <a:rPr lang="de-DE" sz="2400" dirty="0" err="1" smtClean="0"/>
              <a:t>development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b="1" dirty="0" err="1" smtClean="0"/>
              <a:t>context-specific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guidelines</a:t>
            </a:r>
            <a:r>
              <a:rPr lang="de-DE" sz="2400" b="1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national </a:t>
            </a:r>
            <a:r>
              <a:rPr lang="de-DE" sz="2400" dirty="0" err="1" smtClean="0"/>
              <a:t>programmes</a:t>
            </a:r>
            <a:r>
              <a:rPr lang="de-DE" sz="2400" dirty="0" smtClean="0"/>
              <a:t> </a:t>
            </a:r>
            <a:r>
              <a:rPr lang="de-DE" sz="2400" dirty="0" err="1" smtClean="0"/>
              <a:t>is</a:t>
            </a:r>
            <a:r>
              <a:rPr lang="de-DE" sz="2400" dirty="0" smtClean="0"/>
              <a:t> essential </a:t>
            </a:r>
            <a:endParaRPr lang="de-DE" sz="2400" dirty="0"/>
          </a:p>
          <a:p>
            <a:r>
              <a:rPr lang="en-US" sz="2400" b="1" dirty="0"/>
              <a:t>Linking</a:t>
            </a:r>
            <a:r>
              <a:rPr lang="en-US" sz="2400" dirty="0"/>
              <a:t> school meals to local and regional </a:t>
            </a:r>
            <a:r>
              <a:rPr lang="en-US" sz="2400" dirty="0" smtClean="0"/>
              <a:t>agriculture</a:t>
            </a:r>
            <a:endParaRPr lang="de-DE" sz="2400" dirty="0"/>
          </a:p>
          <a:p>
            <a:r>
              <a:rPr lang="en-US" sz="2400" dirty="0"/>
              <a:t>Tendencies towards building </a:t>
            </a:r>
            <a:r>
              <a:rPr lang="en-US" sz="2400" b="1" dirty="0" smtClean="0"/>
              <a:t>national school meal </a:t>
            </a:r>
            <a:r>
              <a:rPr lang="en-US" sz="2400" b="1" dirty="0" err="1" smtClean="0"/>
              <a:t>programmes</a:t>
            </a:r>
            <a:endParaRPr lang="en-US" sz="2400" b="1" dirty="0" smtClean="0"/>
          </a:p>
          <a:p>
            <a:r>
              <a:rPr lang="en-US" sz="2400" dirty="0">
                <a:ea typeface="+mn-lt"/>
                <a:cs typeface="+mn-lt"/>
              </a:rPr>
              <a:t>Schools play a major role in </a:t>
            </a:r>
            <a:r>
              <a:rPr lang="en-US" sz="2400" b="1" dirty="0">
                <a:ea typeface="+mn-lt"/>
                <a:cs typeface="+mn-lt"/>
              </a:rPr>
              <a:t>crisis situations </a:t>
            </a:r>
            <a:r>
              <a:rPr lang="de-DE" sz="1800" dirty="0" smtClean="0">
                <a:ea typeface="+mn-lt"/>
                <a:cs typeface="+mn-lt"/>
              </a:rPr>
              <a:t>(WFP 2020 </a:t>
            </a:r>
            <a:r>
              <a:rPr lang="en-US" sz="1800" dirty="0">
                <a:ea typeface="+mn-lt"/>
                <a:cs typeface="+mn-lt"/>
                <a:hlinkClick r:id="rId5"/>
              </a:rPr>
              <a:t>Mitigating the effects of the COVID-19 pandemic on food and nutrition of </a:t>
            </a:r>
            <a:r>
              <a:rPr lang="en-US" sz="1800" dirty="0" smtClean="0">
                <a:ea typeface="+mn-lt"/>
                <a:cs typeface="+mn-lt"/>
                <a:hlinkClick r:id="rId5"/>
              </a:rPr>
              <a:t>schoolchildren</a:t>
            </a:r>
            <a:r>
              <a:rPr lang="en-US" sz="1800" dirty="0" smtClean="0">
                <a:ea typeface="+mn-lt"/>
                <a:cs typeface="+mn-lt"/>
              </a:rPr>
              <a:t>)</a:t>
            </a:r>
            <a:endParaRPr lang="de-DE" sz="1800" dirty="0">
              <a:ea typeface="+mn-lt"/>
              <a:cs typeface="+mn-lt"/>
            </a:endParaRPr>
          </a:p>
          <a:p>
            <a:r>
              <a:rPr lang="en-US" sz="2400" b="1" dirty="0">
                <a:ea typeface="+mn-lt"/>
                <a:cs typeface="+mn-lt"/>
              </a:rPr>
              <a:t>Laws, policies and strategies </a:t>
            </a:r>
            <a:r>
              <a:rPr lang="en-US" sz="2400" dirty="0">
                <a:ea typeface="+mn-lt"/>
                <a:cs typeface="+mn-lt"/>
              </a:rPr>
              <a:t>explicitly for school nutrition are relevant regulations for the establishment and further development of </a:t>
            </a:r>
            <a:r>
              <a:rPr lang="en-US" sz="2400" dirty="0" smtClean="0">
                <a:ea typeface="+mn-lt"/>
                <a:cs typeface="+mn-lt"/>
              </a:rPr>
              <a:t>national </a:t>
            </a:r>
            <a:r>
              <a:rPr lang="en-US" sz="2400" dirty="0">
                <a:ea typeface="+mn-lt"/>
                <a:cs typeface="+mn-lt"/>
              </a:rPr>
              <a:t>school </a:t>
            </a:r>
            <a:r>
              <a:rPr lang="en-US" sz="2400" dirty="0" smtClean="0">
                <a:ea typeface="+mn-lt"/>
                <a:cs typeface="+mn-lt"/>
              </a:rPr>
              <a:t>meal </a:t>
            </a:r>
            <a:r>
              <a:rPr lang="en-US" sz="2400" dirty="0" err="1" smtClean="0">
                <a:ea typeface="+mn-lt"/>
                <a:cs typeface="+mn-lt"/>
              </a:rPr>
              <a:t>programmes</a:t>
            </a:r>
            <a:r>
              <a:rPr lang="en-US" sz="2400" dirty="0">
                <a:ea typeface="+mn-lt"/>
                <a:cs typeface="+mn-lt"/>
              </a:rPr>
              <a:t>. </a:t>
            </a:r>
            <a:endParaRPr lang="de-DE" sz="2400" dirty="0">
              <a:ea typeface="+mn-lt"/>
              <a:cs typeface="+mn-lt"/>
            </a:endParaRPr>
          </a:p>
          <a:p>
            <a:pPr marL="0" lvl="0" indent="0">
              <a:buNone/>
            </a:pPr>
            <a:endParaRPr lang="en-US" sz="2200" dirty="0">
              <a:ea typeface="+mn-lt"/>
              <a:cs typeface="+mn-lt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xmlns="" id="{3AE5326D-332D-4293-BA01-2BA472DA64CE}"/>
              </a:ext>
            </a:extLst>
          </p:cNvPr>
          <p:cNvSpPr txBox="1">
            <a:spLocks/>
          </p:cNvSpPr>
          <p:nvPr/>
        </p:nvSpPr>
        <p:spPr>
          <a:xfrm>
            <a:off x="660400" y="731520"/>
            <a:ext cx="11297920" cy="812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b="1" dirty="0" smtClean="0">
                <a:latin typeface="+mn-lt"/>
                <a:ea typeface="+mn-lt"/>
                <a:cs typeface="+mn-lt"/>
              </a:rPr>
              <a:t>III. International </a:t>
            </a:r>
            <a:r>
              <a:rPr lang="de-DE" sz="2800" b="1" dirty="0" err="1" smtClean="0">
                <a:latin typeface="+mn-lt"/>
                <a:ea typeface="+mn-lt"/>
                <a:cs typeface="+mn-lt"/>
              </a:rPr>
              <a:t>overview</a:t>
            </a:r>
            <a:r>
              <a:rPr lang="de-DE" sz="2800" b="1" dirty="0" smtClean="0">
                <a:latin typeface="+mn-lt"/>
                <a:ea typeface="+mn-lt"/>
                <a:cs typeface="+mn-lt"/>
              </a:rPr>
              <a:t> – global </a:t>
            </a:r>
            <a:r>
              <a:rPr lang="de-DE" sz="2800" b="1" dirty="0" err="1">
                <a:latin typeface="+mn-lt"/>
                <a:ea typeface="+mn-lt"/>
                <a:cs typeface="+mn-lt"/>
              </a:rPr>
              <a:t>t</a:t>
            </a:r>
            <a:r>
              <a:rPr lang="de-DE" sz="2800" b="1" dirty="0" err="1" smtClean="0">
                <a:latin typeface="+mn-lt"/>
                <a:ea typeface="+mn-lt"/>
                <a:cs typeface="+mn-lt"/>
              </a:rPr>
              <a:t>rends</a:t>
            </a:r>
            <a:r>
              <a:rPr lang="de-DE" sz="2800" b="1" dirty="0" smtClean="0">
                <a:latin typeface="+mn-lt"/>
                <a:ea typeface="+mn-lt"/>
                <a:cs typeface="+mn-lt"/>
              </a:rPr>
              <a:t> </a:t>
            </a:r>
            <a:endParaRPr lang="de-DE" sz="2800" b="1" dirty="0">
              <a:latin typeface="+mn-lt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5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F2308604-1123-4560-BE74-A1D3ABB1A4D5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0" t="19586" r="10402" b="9547"/>
          <a:stretch/>
        </p:blipFill>
        <p:spPr bwMode="auto">
          <a:xfrm>
            <a:off x="10244137" y="261938"/>
            <a:ext cx="1632177" cy="83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0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509"/>
    </mc:Choice>
    <mc:Fallback xmlns="">
      <p:transition spd="slow" advTm="171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05A8824E-2FDC-4582-9A9B-20503C9B1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120120" cy="50323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b="1" dirty="0" smtClean="0">
                <a:ea typeface="+mn-lt"/>
                <a:cs typeface="+mn-lt"/>
              </a:rPr>
              <a:t>Nutrition </a:t>
            </a:r>
            <a:r>
              <a:rPr lang="en-US" sz="2400" b="1" dirty="0">
                <a:ea typeface="+mn-lt"/>
                <a:cs typeface="+mn-lt"/>
              </a:rPr>
              <a:t>standards: </a:t>
            </a:r>
            <a:r>
              <a:rPr lang="en-US" sz="2400" dirty="0">
                <a:ea typeface="+mn-lt"/>
                <a:cs typeface="+mn-lt"/>
              </a:rPr>
              <a:t>instruments for ensuring nutritional quality. Age-related guidelines favor implementation and nutrition communication</a:t>
            </a:r>
            <a:r>
              <a:rPr lang="de-DE" sz="2400" dirty="0" smtClean="0">
                <a:ea typeface="+mn-lt"/>
                <a:cs typeface="+mn-lt"/>
              </a:rPr>
              <a:t> </a:t>
            </a:r>
            <a:r>
              <a:rPr lang="de-DE" sz="1800" dirty="0">
                <a:ea typeface="+mn-lt"/>
                <a:cs typeface="+mn-lt"/>
              </a:rPr>
              <a:t>(FAO 2019: </a:t>
            </a:r>
            <a:r>
              <a:rPr lang="de-DE" sz="1800" dirty="0">
                <a:ea typeface="+mn-lt"/>
                <a:cs typeface="+mn-lt"/>
                <a:hlinkClick r:id="rId5"/>
              </a:rPr>
              <a:t>Nutrition </a:t>
            </a:r>
            <a:r>
              <a:rPr lang="de-DE" sz="1800" dirty="0" err="1">
                <a:ea typeface="+mn-lt"/>
                <a:cs typeface="+mn-lt"/>
                <a:hlinkClick r:id="rId5"/>
              </a:rPr>
              <a:t>guidelines</a:t>
            </a:r>
            <a:r>
              <a:rPr lang="de-DE" sz="1800" dirty="0">
                <a:ea typeface="+mn-lt"/>
                <a:cs typeface="+mn-lt"/>
                <a:hlinkClick r:id="rId5"/>
              </a:rPr>
              <a:t> </a:t>
            </a:r>
            <a:r>
              <a:rPr lang="de-DE" sz="1800" dirty="0" err="1">
                <a:ea typeface="+mn-lt"/>
                <a:cs typeface="+mn-lt"/>
                <a:hlinkClick r:id="rId5"/>
              </a:rPr>
              <a:t>and</a:t>
            </a:r>
            <a:r>
              <a:rPr lang="de-DE" sz="1800" dirty="0">
                <a:ea typeface="+mn-lt"/>
                <a:cs typeface="+mn-lt"/>
                <a:hlinkClick r:id="rId5"/>
              </a:rPr>
              <a:t> </a:t>
            </a:r>
            <a:r>
              <a:rPr lang="de-DE" sz="1800" dirty="0" err="1">
                <a:ea typeface="+mn-lt"/>
                <a:cs typeface="+mn-lt"/>
                <a:hlinkClick r:id="rId5"/>
              </a:rPr>
              <a:t>stardards</a:t>
            </a:r>
            <a:r>
              <a:rPr lang="de-DE" sz="1800" dirty="0">
                <a:ea typeface="+mn-lt"/>
                <a:cs typeface="+mn-lt"/>
                <a:hlinkClick r:id="rId5"/>
              </a:rPr>
              <a:t> </a:t>
            </a:r>
            <a:r>
              <a:rPr lang="de-DE" sz="1800" dirty="0" err="1">
                <a:ea typeface="+mn-lt"/>
                <a:cs typeface="+mn-lt"/>
                <a:hlinkClick r:id="rId5"/>
              </a:rPr>
              <a:t>for</a:t>
            </a:r>
            <a:r>
              <a:rPr lang="de-DE" sz="1800" dirty="0">
                <a:ea typeface="+mn-lt"/>
                <a:cs typeface="+mn-lt"/>
                <a:hlinkClick r:id="rId5"/>
              </a:rPr>
              <a:t> </a:t>
            </a:r>
            <a:r>
              <a:rPr lang="de-DE" sz="1800" dirty="0" err="1">
                <a:ea typeface="+mn-lt"/>
                <a:cs typeface="+mn-lt"/>
                <a:hlinkClick r:id="rId5"/>
              </a:rPr>
              <a:t>school</a:t>
            </a:r>
            <a:r>
              <a:rPr lang="de-DE" sz="1800" dirty="0">
                <a:ea typeface="+mn-lt"/>
                <a:cs typeface="+mn-lt"/>
                <a:hlinkClick r:id="rId5"/>
              </a:rPr>
              <a:t> </a:t>
            </a:r>
            <a:r>
              <a:rPr lang="de-DE" sz="1800" dirty="0" err="1">
                <a:ea typeface="+mn-lt"/>
                <a:cs typeface="+mn-lt"/>
                <a:hlinkClick r:id="rId5"/>
              </a:rPr>
              <a:t>meals</a:t>
            </a:r>
            <a:r>
              <a:rPr lang="de-DE" sz="1800" dirty="0">
                <a:ea typeface="+mn-lt"/>
                <a:cs typeface="+mn-lt"/>
              </a:rPr>
              <a:t>).</a:t>
            </a:r>
            <a:endParaRPr lang="de-DE" sz="2000" dirty="0">
              <a:ea typeface="+mn-lt"/>
              <a:cs typeface="+mn-lt"/>
            </a:endParaRPr>
          </a:p>
          <a:p>
            <a:r>
              <a:rPr lang="en-US" sz="2400" b="1" dirty="0">
                <a:ea typeface="+mn-lt"/>
                <a:cs typeface="+mn-lt"/>
              </a:rPr>
              <a:t>Monitoring</a:t>
            </a:r>
            <a:r>
              <a:rPr lang="en-US" sz="2400" dirty="0">
                <a:ea typeface="+mn-lt"/>
                <a:cs typeface="+mn-lt"/>
              </a:rPr>
              <a:t> is important </a:t>
            </a:r>
            <a:r>
              <a:rPr lang="en-US" sz="2400" dirty="0" smtClean="0">
                <a:ea typeface="+mn-lt"/>
                <a:cs typeface="+mn-lt"/>
              </a:rPr>
              <a:t>to assess </a:t>
            </a:r>
            <a:r>
              <a:rPr lang="en-US" sz="2400" dirty="0">
                <a:ea typeface="+mn-lt"/>
                <a:cs typeface="+mn-lt"/>
              </a:rPr>
              <a:t>the impact and </a:t>
            </a:r>
            <a:r>
              <a:rPr lang="en-US" sz="2400" dirty="0" smtClean="0">
                <a:ea typeface="+mn-lt"/>
                <a:cs typeface="+mn-lt"/>
              </a:rPr>
              <a:t>adaptation of </a:t>
            </a:r>
            <a:r>
              <a:rPr lang="en-US" sz="2400" dirty="0">
                <a:ea typeface="+mn-lt"/>
                <a:cs typeface="+mn-lt"/>
              </a:rPr>
              <a:t>school </a:t>
            </a:r>
            <a:r>
              <a:rPr lang="en-US" sz="2400" dirty="0" smtClean="0">
                <a:ea typeface="+mn-lt"/>
                <a:cs typeface="+mn-lt"/>
              </a:rPr>
              <a:t>meal </a:t>
            </a:r>
            <a:r>
              <a:rPr lang="en-US" sz="2400" dirty="0" err="1" smtClean="0">
                <a:ea typeface="+mn-lt"/>
                <a:cs typeface="+mn-lt"/>
              </a:rPr>
              <a:t>programmes</a:t>
            </a:r>
            <a:r>
              <a:rPr lang="en-US" sz="2400" dirty="0" smtClean="0">
                <a:ea typeface="+mn-lt"/>
                <a:cs typeface="+mn-lt"/>
              </a:rPr>
              <a:t> </a:t>
            </a:r>
            <a:r>
              <a:rPr lang="en-US" sz="2400" dirty="0">
                <a:ea typeface="+mn-lt"/>
                <a:cs typeface="+mn-lt"/>
              </a:rPr>
              <a:t>over time</a:t>
            </a:r>
            <a:r>
              <a:rPr lang="de-DE" sz="2400" dirty="0" smtClean="0">
                <a:ea typeface="+mn-lt"/>
                <a:cs typeface="+mn-lt"/>
              </a:rPr>
              <a:t> </a:t>
            </a:r>
            <a:r>
              <a:rPr lang="de-DE" sz="1800" dirty="0">
                <a:ea typeface="+mn-lt"/>
                <a:cs typeface="+mn-lt"/>
              </a:rPr>
              <a:t>(GCNF 2019)</a:t>
            </a:r>
          </a:p>
          <a:p>
            <a:r>
              <a:rPr lang="en-US" sz="2400" b="1" dirty="0">
                <a:ea typeface="+mn-lt"/>
                <a:cs typeface="+mn-lt"/>
              </a:rPr>
              <a:t>Regulations on food </a:t>
            </a:r>
            <a:r>
              <a:rPr lang="en-US" sz="2400" b="1" dirty="0" smtClean="0">
                <a:ea typeface="+mn-lt"/>
                <a:cs typeface="+mn-lt"/>
              </a:rPr>
              <a:t>labeling, restrictions and prohibitions </a:t>
            </a:r>
            <a:r>
              <a:rPr lang="en-US" sz="2400" dirty="0" smtClean="0">
                <a:ea typeface="+mn-lt"/>
                <a:cs typeface="+mn-lt"/>
              </a:rPr>
              <a:t>of unhealthy food </a:t>
            </a:r>
            <a:r>
              <a:rPr lang="en-US" sz="2400" dirty="0">
                <a:ea typeface="+mn-lt"/>
                <a:cs typeface="+mn-lt"/>
              </a:rPr>
              <a:t>and beverages in the school environment</a:t>
            </a:r>
            <a:r>
              <a:rPr lang="en-US" sz="2400" b="1" dirty="0">
                <a:ea typeface="+mn-lt"/>
                <a:cs typeface="+mn-lt"/>
              </a:rPr>
              <a:t> </a:t>
            </a:r>
            <a:r>
              <a:rPr lang="de-DE" sz="1800" dirty="0" smtClean="0">
                <a:ea typeface="+mn-lt"/>
                <a:cs typeface="+mn-lt"/>
              </a:rPr>
              <a:t>(</a:t>
            </a:r>
            <a:r>
              <a:rPr lang="de-DE" sz="1800" dirty="0">
                <a:ea typeface="+mn-lt"/>
                <a:cs typeface="+mn-lt"/>
              </a:rPr>
              <a:t>WHO 2020</a:t>
            </a:r>
            <a:r>
              <a:rPr lang="de-DE" sz="1800" dirty="0" smtClean="0">
                <a:ea typeface="+mn-lt"/>
                <a:cs typeface="+mn-lt"/>
              </a:rPr>
              <a:t>). </a:t>
            </a:r>
            <a:endParaRPr lang="de-DE" sz="1800" dirty="0">
              <a:ea typeface="+mn-lt"/>
              <a:cs typeface="+mn-lt"/>
            </a:endParaRPr>
          </a:p>
          <a:p>
            <a:r>
              <a:rPr lang="de-DE" sz="2400" dirty="0" err="1" smtClean="0">
                <a:ea typeface="+mn-lt"/>
                <a:cs typeface="+mn-lt"/>
              </a:rPr>
              <a:t>Comparable</a:t>
            </a:r>
            <a:r>
              <a:rPr lang="de-DE" sz="2400" dirty="0" smtClean="0">
                <a:ea typeface="+mn-lt"/>
                <a:cs typeface="+mn-lt"/>
              </a:rPr>
              <a:t> </a:t>
            </a:r>
            <a:r>
              <a:rPr lang="de-DE" sz="2400" dirty="0" err="1">
                <a:ea typeface="+mn-lt"/>
                <a:cs typeface="+mn-lt"/>
              </a:rPr>
              <a:t>and</a:t>
            </a:r>
            <a:r>
              <a:rPr lang="de-DE" sz="2400" dirty="0">
                <a:ea typeface="+mn-lt"/>
                <a:cs typeface="+mn-lt"/>
              </a:rPr>
              <a:t> different </a:t>
            </a:r>
            <a:r>
              <a:rPr lang="de-DE" sz="2400" b="1" dirty="0" err="1">
                <a:ea typeface="+mn-lt"/>
                <a:cs typeface="+mn-lt"/>
              </a:rPr>
              <a:t>challenges</a:t>
            </a:r>
            <a:r>
              <a:rPr lang="de-DE" sz="2400" dirty="0">
                <a:ea typeface="+mn-lt"/>
                <a:cs typeface="+mn-lt"/>
              </a:rPr>
              <a:t> (e.g. </a:t>
            </a:r>
            <a:r>
              <a:rPr lang="de-DE" sz="2400" dirty="0" err="1">
                <a:ea typeface="+mn-lt"/>
                <a:cs typeface="+mn-lt"/>
              </a:rPr>
              <a:t>range</a:t>
            </a:r>
            <a:r>
              <a:rPr lang="de-DE" sz="2400" dirty="0">
                <a:ea typeface="+mn-lt"/>
                <a:cs typeface="+mn-lt"/>
              </a:rPr>
              <a:t>, </a:t>
            </a:r>
            <a:r>
              <a:rPr lang="de-DE" sz="2400" dirty="0" err="1">
                <a:ea typeface="+mn-lt"/>
                <a:cs typeface="+mn-lt"/>
              </a:rPr>
              <a:t>infrastructure</a:t>
            </a:r>
            <a:r>
              <a:rPr lang="de-DE" sz="2400" dirty="0">
                <a:ea typeface="+mn-lt"/>
                <a:cs typeface="+mn-lt"/>
              </a:rPr>
              <a:t>, </a:t>
            </a:r>
            <a:r>
              <a:rPr lang="de-DE" sz="2400" dirty="0" err="1">
                <a:ea typeface="+mn-lt"/>
                <a:cs typeface="+mn-lt"/>
              </a:rPr>
              <a:t>financing</a:t>
            </a:r>
            <a:r>
              <a:rPr lang="de-DE" sz="2400" dirty="0">
                <a:ea typeface="+mn-lt"/>
                <a:cs typeface="+mn-lt"/>
              </a:rPr>
              <a:t>, etc.) </a:t>
            </a:r>
            <a:endParaRPr lang="de-DE" sz="2200" dirty="0">
              <a:ea typeface="+mn-lt"/>
              <a:cs typeface="+mn-lt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xmlns="" id="{3AE5326D-332D-4293-BA01-2BA472DA64CE}"/>
              </a:ext>
            </a:extLst>
          </p:cNvPr>
          <p:cNvSpPr txBox="1">
            <a:spLocks/>
          </p:cNvSpPr>
          <p:nvPr/>
        </p:nvSpPr>
        <p:spPr>
          <a:xfrm>
            <a:off x="660400" y="731520"/>
            <a:ext cx="11297920" cy="812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b="1" dirty="0" smtClean="0">
                <a:latin typeface="+mn-lt"/>
                <a:ea typeface="+mn-lt"/>
                <a:cs typeface="+mn-lt"/>
              </a:rPr>
              <a:t>III</a:t>
            </a:r>
            <a:r>
              <a:rPr lang="de-DE" sz="2800" b="1" dirty="0">
                <a:latin typeface="+mn-lt"/>
                <a:ea typeface="+mn-lt"/>
                <a:cs typeface="+mn-lt"/>
              </a:rPr>
              <a:t>. International </a:t>
            </a:r>
            <a:r>
              <a:rPr lang="de-DE" sz="2800" b="1" dirty="0" err="1">
                <a:latin typeface="+mn-lt"/>
                <a:ea typeface="+mn-lt"/>
                <a:cs typeface="+mn-lt"/>
              </a:rPr>
              <a:t>overview</a:t>
            </a:r>
            <a:r>
              <a:rPr lang="de-DE" sz="2800" b="1" dirty="0">
                <a:latin typeface="+mn-lt"/>
                <a:ea typeface="+mn-lt"/>
                <a:cs typeface="+mn-lt"/>
              </a:rPr>
              <a:t> – global </a:t>
            </a:r>
            <a:r>
              <a:rPr lang="de-DE" sz="2800" b="1" dirty="0" err="1">
                <a:latin typeface="+mn-lt"/>
                <a:ea typeface="+mn-lt"/>
                <a:cs typeface="+mn-lt"/>
              </a:rPr>
              <a:t>trends</a:t>
            </a:r>
            <a:r>
              <a:rPr lang="de-DE" sz="2800" b="1" dirty="0">
                <a:latin typeface="+mn-lt"/>
                <a:ea typeface="+mn-lt"/>
                <a:cs typeface="+mn-lt"/>
              </a:rPr>
              <a:t> </a:t>
            </a:r>
            <a:r>
              <a:rPr lang="de-DE" sz="2800" b="1" dirty="0" smtClean="0">
                <a:latin typeface="+mn-lt"/>
                <a:ea typeface="+mn-lt"/>
                <a:cs typeface="+mn-lt"/>
              </a:rPr>
              <a:t>(</a:t>
            </a:r>
            <a:r>
              <a:rPr lang="de-DE" sz="2800" b="1" dirty="0" err="1" smtClean="0">
                <a:latin typeface="+mn-lt"/>
                <a:ea typeface="+mn-lt"/>
                <a:cs typeface="+mn-lt"/>
              </a:rPr>
              <a:t>cont</a:t>
            </a:r>
            <a:r>
              <a:rPr lang="de-DE" sz="2800" b="1" dirty="0" smtClean="0">
                <a:latin typeface="+mn-lt"/>
                <a:ea typeface="+mn-lt"/>
                <a:cs typeface="+mn-lt"/>
              </a:rPr>
              <a:t>.)</a:t>
            </a:r>
            <a:endParaRPr lang="de-DE" sz="2800" b="1" dirty="0">
              <a:latin typeface="+mn-lt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6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F2308604-1123-4560-BE74-A1D3ABB1A4D5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0" t="19586" r="10402" b="9547"/>
          <a:stretch/>
        </p:blipFill>
        <p:spPr bwMode="auto">
          <a:xfrm>
            <a:off x="10244137" y="261938"/>
            <a:ext cx="1632177" cy="83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5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652"/>
    </mc:Choice>
    <mc:Fallback xmlns="">
      <p:transition spd="slow" advTm="67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05A8824E-2FDC-4582-9A9B-20503C9B1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031" y="1841666"/>
            <a:ext cx="11184289" cy="503237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200" dirty="0">
                <a:ea typeface="+mn-lt"/>
                <a:cs typeface="+mn-lt"/>
              </a:rPr>
              <a:t>In </a:t>
            </a:r>
            <a:r>
              <a:rPr lang="en-US" sz="2200" b="1" dirty="0">
                <a:ea typeface="+mn-lt"/>
                <a:cs typeface="+mn-lt"/>
              </a:rPr>
              <a:t>Latin America and the Caribbean</a:t>
            </a:r>
            <a:r>
              <a:rPr lang="en-US" sz="2200" dirty="0">
                <a:ea typeface="+mn-lt"/>
                <a:cs typeface="+mn-lt"/>
              </a:rPr>
              <a:t>, almost all countries offer meals for school children. These </a:t>
            </a:r>
            <a:r>
              <a:rPr lang="en-US" sz="2200" dirty="0" err="1" smtClean="0">
                <a:ea typeface="+mn-lt"/>
                <a:cs typeface="+mn-lt"/>
              </a:rPr>
              <a:t>programmes</a:t>
            </a:r>
            <a:r>
              <a:rPr lang="en-US" sz="2200" dirty="0" smtClean="0">
                <a:ea typeface="+mn-lt"/>
                <a:cs typeface="+mn-lt"/>
              </a:rPr>
              <a:t> </a:t>
            </a:r>
            <a:r>
              <a:rPr lang="en-US" sz="2200" dirty="0">
                <a:ea typeface="+mn-lt"/>
                <a:cs typeface="+mn-lt"/>
              </a:rPr>
              <a:t>are </a:t>
            </a:r>
            <a:r>
              <a:rPr lang="en-US" sz="2200" dirty="0" smtClean="0">
                <a:ea typeface="+mn-lt"/>
                <a:cs typeface="+mn-lt"/>
              </a:rPr>
              <a:t>explicitly </a:t>
            </a:r>
            <a:r>
              <a:rPr lang="en-US" sz="2200" dirty="0">
                <a:ea typeface="+mn-lt"/>
                <a:cs typeface="+mn-lt"/>
              </a:rPr>
              <a:t>included in the national </a:t>
            </a:r>
            <a:r>
              <a:rPr lang="en-US" sz="2200" dirty="0" smtClean="0">
                <a:ea typeface="+mn-lt"/>
                <a:cs typeface="+mn-lt"/>
              </a:rPr>
              <a:t>food security policies.</a:t>
            </a:r>
          </a:p>
          <a:p>
            <a:r>
              <a:rPr lang="en-US" sz="2200" dirty="0" smtClean="0">
                <a:ea typeface="+mn-lt"/>
                <a:cs typeface="+mn-lt"/>
              </a:rPr>
              <a:t>Growing interest </a:t>
            </a:r>
            <a:r>
              <a:rPr lang="en-US" sz="2200" dirty="0">
                <a:ea typeface="+mn-lt"/>
                <a:cs typeface="+mn-lt"/>
              </a:rPr>
              <a:t>in the </a:t>
            </a:r>
            <a:r>
              <a:rPr lang="en-US" sz="2200" b="1" dirty="0">
                <a:ea typeface="+mn-lt"/>
                <a:cs typeface="+mn-lt"/>
              </a:rPr>
              <a:t>Middle East </a:t>
            </a:r>
            <a:r>
              <a:rPr lang="en-US" sz="2200" b="1" dirty="0" smtClean="0">
                <a:ea typeface="+mn-lt"/>
                <a:cs typeface="+mn-lt"/>
              </a:rPr>
              <a:t>and Northern Africa </a:t>
            </a:r>
            <a:r>
              <a:rPr lang="en-US" sz="2200" dirty="0" smtClean="0">
                <a:ea typeface="+mn-lt"/>
                <a:cs typeface="+mn-lt"/>
              </a:rPr>
              <a:t>(WFP </a:t>
            </a:r>
            <a:r>
              <a:rPr lang="en-US" sz="2200" dirty="0">
                <a:ea typeface="+mn-lt"/>
                <a:cs typeface="+mn-lt"/>
              </a:rPr>
              <a:t>initiative for school meals and social security</a:t>
            </a:r>
            <a:r>
              <a:rPr lang="en-US" sz="2200" dirty="0" smtClean="0">
                <a:ea typeface="+mn-lt"/>
                <a:cs typeface="+mn-lt"/>
              </a:rPr>
              <a:t>).</a:t>
            </a:r>
          </a:p>
          <a:p>
            <a:r>
              <a:rPr lang="en-US" sz="2200" dirty="0">
                <a:ea typeface="+mn-lt"/>
                <a:cs typeface="+mn-lt"/>
              </a:rPr>
              <a:t>In </a:t>
            </a:r>
            <a:r>
              <a:rPr lang="en-US" sz="2200" b="1" dirty="0">
                <a:ea typeface="+mn-lt"/>
                <a:cs typeface="+mn-lt"/>
              </a:rPr>
              <a:t>Asia</a:t>
            </a:r>
            <a:r>
              <a:rPr lang="en-US" sz="2200" dirty="0">
                <a:ea typeface="+mn-lt"/>
                <a:cs typeface="+mn-lt"/>
              </a:rPr>
              <a:t>, school </a:t>
            </a:r>
            <a:r>
              <a:rPr lang="en-US" sz="2200" dirty="0" smtClean="0">
                <a:ea typeface="+mn-lt"/>
                <a:cs typeface="+mn-lt"/>
              </a:rPr>
              <a:t>meal </a:t>
            </a:r>
            <a:r>
              <a:rPr lang="en-US" sz="2200" dirty="0" err="1" smtClean="0">
                <a:ea typeface="+mn-lt"/>
                <a:cs typeface="+mn-lt"/>
              </a:rPr>
              <a:t>programmes</a:t>
            </a:r>
            <a:r>
              <a:rPr lang="en-US" sz="2200" dirty="0" smtClean="0">
                <a:ea typeface="+mn-lt"/>
                <a:cs typeface="+mn-lt"/>
              </a:rPr>
              <a:t> </a:t>
            </a:r>
            <a:r>
              <a:rPr lang="en-US" sz="2200" dirty="0">
                <a:ea typeface="+mn-lt"/>
                <a:cs typeface="+mn-lt"/>
              </a:rPr>
              <a:t>have been introduced by most countries, including the major </a:t>
            </a:r>
            <a:r>
              <a:rPr lang="en-GB" sz="2200" dirty="0" smtClean="0">
                <a:ea typeface="+mn-lt"/>
                <a:cs typeface="+mn-lt"/>
              </a:rPr>
              <a:t>programmes</a:t>
            </a:r>
            <a:r>
              <a:rPr lang="en-US" sz="2200" dirty="0" smtClean="0">
                <a:ea typeface="+mn-lt"/>
                <a:cs typeface="+mn-lt"/>
              </a:rPr>
              <a:t> </a:t>
            </a:r>
            <a:r>
              <a:rPr lang="en-US" sz="2200" dirty="0">
                <a:ea typeface="+mn-lt"/>
                <a:cs typeface="+mn-lt"/>
              </a:rPr>
              <a:t>in China and India</a:t>
            </a:r>
            <a:r>
              <a:rPr lang="en-US" sz="2200" dirty="0" smtClean="0">
                <a:ea typeface="+mn-lt"/>
                <a:cs typeface="+mn-lt"/>
              </a:rPr>
              <a:t>.</a:t>
            </a:r>
          </a:p>
          <a:p>
            <a:r>
              <a:rPr lang="en-US" sz="2200" dirty="0">
                <a:ea typeface="+mn-lt"/>
                <a:cs typeface="+mn-lt"/>
              </a:rPr>
              <a:t>In </a:t>
            </a:r>
            <a:r>
              <a:rPr lang="en-US" sz="2200" b="1" dirty="0">
                <a:ea typeface="+mn-lt"/>
                <a:cs typeface="+mn-lt"/>
              </a:rPr>
              <a:t>African countries </a:t>
            </a:r>
            <a:r>
              <a:rPr lang="en-US" sz="2200" dirty="0">
                <a:ea typeface="+mn-lt"/>
                <a:cs typeface="+mn-lt"/>
              </a:rPr>
              <a:t>there are ambitions to promote national school feeding programs and operationalize </a:t>
            </a:r>
            <a:r>
              <a:rPr lang="en-US" sz="2200" dirty="0" smtClean="0">
                <a:ea typeface="+mn-lt"/>
                <a:cs typeface="+mn-lt"/>
              </a:rPr>
              <a:t>commitments </a:t>
            </a:r>
            <a:r>
              <a:rPr lang="en-GB" sz="1800" dirty="0" smtClean="0"/>
              <a:t>(AU 2018: </a:t>
            </a:r>
            <a:r>
              <a:rPr lang="en-GB" sz="1800" dirty="0">
                <a:hlinkClick r:id="rId5"/>
              </a:rPr>
              <a:t>Sustainable School Feeding across the African </a:t>
            </a:r>
            <a:r>
              <a:rPr lang="en-GB" sz="1800" dirty="0" smtClean="0">
                <a:hlinkClick r:id="rId5"/>
              </a:rPr>
              <a:t>Union</a:t>
            </a:r>
            <a:r>
              <a:rPr lang="en-GB" sz="1800" dirty="0" smtClean="0"/>
              <a:t>).</a:t>
            </a:r>
            <a:endParaRPr lang="de-DE" sz="2000" dirty="0">
              <a:cs typeface="Calibri" panose="020F0502020204030204"/>
            </a:endParaRPr>
          </a:p>
          <a:p>
            <a:r>
              <a:rPr lang="en-US" sz="2200" dirty="0">
                <a:ea typeface="+mn-lt"/>
                <a:cs typeface="+mn-lt"/>
              </a:rPr>
              <a:t>In </a:t>
            </a:r>
            <a:r>
              <a:rPr lang="en-US" sz="2200" b="1" dirty="0">
                <a:ea typeface="+mn-lt"/>
                <a:cs typeface="+mn-lt"/>
              </a:rPr>
              <a:t>Europe</a:t>
            </a:r>
            <a:r>
              <a:rPr lang="en-US" sz="2200" dirty="0">
                <a:ea typeface="+mn-lt"/>
                <a:cs typeface="+mn-lt"/>
              </a:rPr>
              <a:t>, all 30 countries examined have a school food policy, whereby compliance with guidelines is only mandatory in half of the </a:t>
            </a:r>
            <a:r>
              <a:rPr lang="en-US" sz="2200" dirty="0" smtClean="0">
                <a:ea typeface="+mn-lt"/>
                <a:cs typeface="+mn-lt"/>
              </a:rPr>
              <a:t>countries </a:t>
            </a:r>
            <a:r>
              <a:rPr lang="de-DE" sz="1800" dirty="0" smtClean="0">
                <a:ea typeface="+mn-lt"/>
                <a:cs typeface="+mn-lt"/>
              </a:rPr>
              <a:t>(Storcksdieck </a:t>
            </a:r>
            <a:r>
              <a:rPr lang="de-DE" sz="1800" dirty="0">
                <a:ea typeface="+mn-lt"/>
                <a:cs typeface="+mn-lt"/>
              </a:rPr>
              <a:t>et al. </a:t>
            </a:r>
            <a:r>
              <a:rPr lang="de-DE" sz="1800" dirty="0" smtClean="0">
                <a:ea typeface="+mn-lt"/>
                <a:cs typeface="+mn-lt"/>
              </a:rPr>
              <a:t>2014</a:t>
            </a:r>
            <a:r>
              <a:rPr lang="en-US" sz="1800" dirty="0" smtClean="0"/>
              <a:t>).</a:t>
            </a:r>
            <a:endParaRPr lang="en-GB" sz="180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7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F2308604-1123-4560-BE74-A1D3ABB1A4D5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0" t="19586" r="10402" b="9547"/>
          <a:stretch/>
        </p:blipFill>
        <p:spPr bwMode="auto">
          <a:xfrm>
            <a:off x="10244137" y="261938"/>
            <a:ext cx="1632177" cy="83343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xmlns="" id="{3AE5326D-332D-4293-BA01-2BA472DA64CE}"/>
              </a:ext>
            </a:extLst>
          </p:cNvPr>
          <p:cNvSpPr txBox="1">
            <a:spLocks/>
          </p:cNvSpPr>
          <p:nvPr/>
        </p:nvSpPr>
        <p:spPr>
          <a:xfrm>
            <a:off x="660400" y="731520"/>
            <a:ext cx="11297920" cy="812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b="1" dirty="0" smtClean="0">
                <a:latin typeface="+mn-lt"/>
                <a:ea typeface="+mn-lt"/>
                <a:cs typeface="+mn-lt"/>
              </a:rPr>
              <a:t>IV</a:t>
            </a:r>
            <a:r>
              <a:rPr lang="de-DE" sz="2800" b="1" dirty="0">
                <a:latin typeface="+mn-lt"/>
                <a:ea typeface="+mn-lt"/>
                <a:cs typeface="+mn-lt"/>
              </a:rPr>
              <a:t>. International </a:t>
            </a:r>
            <a:r>
              <a:rPr lang="de-DE" sz="2800" b="1" dirty="0" err="1">
                <a:latin typeface="+mn-lt"/>
                <a:ea typeface="+mn-lt"/>
                <a:cs typeface="+mn-lt"/>
              </a:rPr>
              <a:t>overview</a:t>
            </a:r>
            <a:r>
              <a:rPr lang="de-DE" sz="2800" b="1" dirty="0">
                <a:latin typeface="+mn-lt"/>
                <a:ea typeface="+mn-lt"/>
                <a:cs typeface="+mn-lt"/>
              </a:rPr>
              <a:t> – </a:t>
            </a:r>
            <a:r>
              <a:rPr lang="de-DE" sz="2800" b="1" dirty="0" smtClean="0">
                <a:latin typeface="+mn-lt"/>
                <a:ea typeface="+mn-lt"/>
                <a:cs typeface="+mn-lt"/>
              </a:rPr>
              <a:t>regional </a:t>
            </a:r>
            <a:r>
              <a:rPr lang="de-DE" sz="2800" b="1" dirty="0" err="1">
                <a:latin typeface="+mn-lt"/>
                <a:ea typeface="+mn-lt"/>
                <a:cs typeface="+mn-lt"/>
              </a:rPr>
              <a:t>trends</a:t>
            </a:r>
            <a:r>
              <a:rPr lang="de-DE" sz="2800" b="1" dirty="0">
                <a:latin typeface="+mn-lt"/>
                <a:ea typeface="+mn-lt"/>
                <a:cs typeface="+mn-lt"/>
              </a:rPr>
              <a:t>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60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684"/>
    </mc:Choice>
    <mc:Fallback xmlns="">
      <p:transition spd="slow" advTm="82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05A8824E-2FDC-4582-9A9B-20503C9B1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0120"/>
            <a:ext cx="10862388" cy="50323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b="1" dirty="0" smtClean="0">
                <a:ea typeface="+mn-lt"/>
                <a:cs typeface="+mn-lt"/>
              </a:rPr>
              <a:t>Home-grown </a:t>
            </a:r>
            <a:r>
              <a:rPr lang="en-US" sz="2400" b="1" dirty="0">
                <a:ea typeface="+mn-lt"/>
                <a:cs typeface="+mn-lt"/>
              </a:rPr>
              <a:t>school feeding </a:t>
            </a:r>
            <a:r>
              <a:rPr lang="en-US" sz="2400" b="1" dirty="0" err="1">
                <a:ea typeface="+mn-lt"/>
                <a:cs typeface="+mn-lt"/>
              </a:rPr>
              <a:t>programme</a:t>
            </a:r>
            <a:r>
              <a:rPr lang="en-US" sz="2400" b="1" dirty="0">
                <a:ea typeface="+mn-lt"/>
                <a:cs typeface="+mn-lt"/>
              </a:rPr>
              <a:t> (HGSF) Initiative, 2003</a:t>
            </a:r>
            <a:br>
              <a:rPr lang="en-US" sz="2400" b="1" dirty="0">
                <a:ea typeface="+mn-lt"/>
                <a:cs typeface="+mn-lt"/>
              </a:rPr>
            </a:br>
            <a:r>
              <a:rPr lang="en-US" sz="2400" dirty="0">
                <a:ea typeface="+mn-lt"/>
                <a:cs typeface="+mn-lt"/>
              </a:rPr>
              <a:t>WFP, NEPAD, IFAD, GCNF, </a:t>
            </a:r>
            <a:r>
              <a:rPr lang="en-US" sz="2400" dirty="0" err="1">
                <a:ea typeface="+mn-lt"/>
                <a:cs typeface="+mn-lt"/>
              </a:rPr>
              <a:t>CoE</a:t>
            </a:r>
            <a:r>
              <a:rPr lang="en-US" sz="2400" dirty="0">
                <a:ea typeface="+mn-lt"/>
                <a:cs typeface="+mn-lt"/>
              </a:rPr>
              <a:t>, PCD etc.</a:t>
            </a:r>
            <a:br>
              <a:rPr lang="en-US" sz="2400" dirty="0">
                <a:ea typeface="+mn-lt"/>
                <a:cs typeface="+mn-lt"/>
              </a:rPr>
            </a:br>
            <a:r>
              <a:rPr lang="en-US" sz="2000" dirty="0">
                <a:ea typeface="+mn-lt"/>
                <a:cs typeface="+mn-lt"/>
              </a:rPr>
              <a:t>S</a:t>
            </a:r>
            <a:r>
              <a:rPr lang="en-US" sz="2000" dirty="0" smtClean="0">
                <a:ea typeface="+mn-lt"/>
                <a:cs typeface="+mn-lt"/>
              </a:rPr>
              <a:t>chool </a:t>
            </a:r>
            <a:r>
              <a:rPr lang="en-US" sz="2000" dirty="0">
                <a:ea typeface="+mn-lt"/>
                <a:cs typeface="+mn-lt"/>
              </a:rPr>
              <a:t>feeding model that is designed to </a:t>
            </a:r>
            <a:r>
              <a:rPr lang="en-US" sz="2000" dirty="0" smtClean="0">
                <a:ea typeface="+mn-lt"/>
                <a:cs typeface="+mn-lt"/>
              </a:rPr>
              <a:t>provide children </a:t>
            </a:r>
            <a:r>
              <a:rPr lang="en-US" sz="2000" dirty="0">
                <a:ea typeface="+mn-lt"/>
                <a:cs typeface="+mn-lt"/>
              </a:rPr>
              <a:t>in schools with safe, diverse and nutritious food, sourced locally from smallholders.</a:t>
            </a:r>
            <a:endParaRPr lang="en-US" sz="2000" dirty="0" smtClean="0">
              <a:ea typeface="+mn-lt"/>
              <a:cs typeface="+mn-lt"/>
            </a:endParaRPr>
          </a:p>
          <a:p>
            <a:r>
              <a:rPr lang="en-US" sz="2400" b="1" dirty="0" smtClean="0">
                <a:ea typeface="+mn-lt"/>
                <a:cs typeface="+mn-lt"/>
              </a:rPr>
              <a:t>Nutrition-friendly schools initiative (NFSI), 2006</a:t>
            </a:r>
            <a:br>
              <a:rPr lang="en-US" sz="2400" b="1" dirty="0" smtClean="0">
                <a:ea typeface="+mn-lt"/>
                <a:cs typeface="+mn-lt"/>
              </a:rPr>
            </a:br>
            <a:r>
              <a:rPr lang="en-US" sz="2400" dirty="0" smtClean="0">
                <a:ea typeface="+mn-lt"/>
                <a:cs typeface="+mn-lt"/>
              </a:rPr>
              <a:t>WHO, FAO, UNICEF, EDC, SCN, Save the Children, PCD, WFP</a:t>
            </a:r>
            <a:br>
              <a:rPr lang="en-US" sz="2400" dirty="0" smtClean="0">
                <a:ea typeface="+mn-lt"/>
                <a:cs typeface="+mn-lt"/>
              </a:rPr>
            </a:br>
            <a:r>
              <a:rPr lang="de-DE" sz="2000" dirty="0" err="1" smtClean="0">
                <a:ea typeface="+mn-lt"/>
                <a:cs typeface="+mn-lt"/>
              </a:rPr>
              <a:t>Combating</a:t>
            </a:r>
            <a:r>
              <a:rPr lang="de-DE" sz="2000" dirty="0" smtClean="0">
                <a:ea typeface="+mn-lt"/>
                <a:cs typeface="+mn-lt"/>
              </a:rPr>
              <a:t> </a:t>
            </a:r>
            <a:r>
              <a:rPr lang="de-DE" sz="2000" dirty="0" err="1" smtClean="0">
                <a:ea typeface="+mn-lt"/>
                <a:cs typeface="+mn-lt"/>
              </a:rPr>
              <a:t>the</a:t>
            </a:r>
            <a:r>
              <a:rPr lang="de-DE" sz="2000" dirty="0" smtClean="0">
                <a:ea typeface="+mn-lt"/>
                <a:cs typeface="+mn-lt"/>
              </a:rPr>
              <a:t> double </a:t>
            </a:r>
            <a:r>
              <a:rPr lang="de-DE" sz="2000" dirty="0" err="1" smtClean="0">
                <a:ea typeface="+mn-lt"/>
                <a:cs typeface="+mn-lt"/>
              </a:rPr>
              <a:t>burden</a:t>
            </a:r>
            <a:r>
              <a:rPr lang="de-DE" sz="2000" dirty="0" smtClean="0">
                <a:ea typeface="+mn-lt"/>
                <a:cs typeface="+mn-lt"/>
              </a:rPr>
              <a:t> </a:t>
            </a:r>
            <a:r>
              <a:rPr lang="de-DE" sz="2000" dirty="0" err="1" smtClean="0">
                <a:ea typeface="+mn-lt"/>
                <a:cs typeface="+mn-lt"/>
              </a:rPr>
              <a:t>of</a:t>
            </a:r>
            <a:r>
              <a:rPr lang="de-DE" sz="2000" dirty="0" smtClean="0">
                <a:ea typeface="+mn-lt"/>
                <a:cs typeface="+mn-lt"/>
              </a:rPr>
              <a:t> </a:t>
            </a:r>
            <a:r>
              <a:rPr lang="de-DE" sz="2000" dirty="0" err="1" smtClean="0">
                <a:ea typeface="+mn-lt"/>
                <a:cs typeface="+mn-lt"/>
              </a:rPr>
              <a:t>malnutrition</a:t>
            </a:r>
            <a:r>
              <a:rPr lang="de-DE" sz="2000" dirty="0" smtClean="0">
                <a:ea typeface="+mn-lt"/>
                <a:cs typeface="+mn-lt"/>
              </a:rPr>
              <a:t> in 21 countries.</a:t>
            </a:r>
            <a:endParaRPr lang="en-US" sz="2000" dirty="0" smtClean="0">
              <a:ea typeface="+mn-lt"/>
              <a:cs typeface="+mn-lt"/>
            </a:endParaRPr>
          </a:p>
          <a:p>
            <a:r>
              <a:rPr lang="de-DE" sz="2400" b="1" dirty="0" err="1" smtClean="0">
                <a:ea typeface="+mn-lt"/>
                <a:cs typeface="+mn-lt"/>
              </a:rPr>
              <a:t>Stepping-up</a:t>
            </a:r>
            <a:r>
              <a:rPr lang="de-DE" sz="2400" b="1" dirty="0" smtClean="0">
                <a:ea typeface="+mn-lt"/>
                <a:cs typeface="+mn-lt"/>
              </a:rPr>
              <a:t> </a:t>
            </a:r>
            <a:r>
              <a:rPr lang="de-DE" sz="2400" b="1" dirty="0" err="1">
                <a:ea typeface="+mn-lt"/>
                <a:cs typeface="+mn-lt"/>
              </a:rPr>
              <a:t>effective</a:t>
            </a:r>
            <a:r>
              <a:rPr lang="de-DE" sz="2400" b="1" dirty="0">
                <a:ea typeface="+mn-lt"/>
                <a:cs typeface="+mn-lt"/>
              </a:rPr>
              <a:t> </a:t>
            </a:r>
            <a:r>
              <a:rPr lang="de-DE" sz="2400" b="1" dirty="0" err="1">
                <a:ea typeface="+mn-lt"/>
                <a:cs typeface="+mn-lt"/>
              </a:rPr>
              <a:t>school</a:t>
            </a:r>
            <a:r>
              <a:rPr lang="de-DE" sz="2400" b="1" dirty="0">
                <a:ea typeface="+mn-lt"/>
                <a:cs typeface="+mn-lt"/>
              </a:rPr>
              <a:t> </a:t>
            </a:r>
            <a:r>
              <a:rPr lang="de-DE" sz="2400" b="1" dirty="0" err="1">
                <a:ea typeface="+mn-lt"/>
                <a:cs typeface="+mn-lt"/>
              </a:rPr>
              <a:t>health</a:t>
            </a:r>
            <a:r>
              <a:rPr lang="de-DE" sz="2400" b="1" dirty="0">
                <a:ea typeface="+mn-lt"/>
                <a:cs typeface="+mn-lt"/>
              </a:rPr>
              <a:t> </a:t>
            </a:r>
            <a:r>
              <a:rPr lang="de-DE" sz="2400" b="1" dirty="0" err="1">
                <a:ea typeface="+mn-lt"/>
                <a:cs typeface="+mn-lt"/>
              </a:rPr>
              <a:t>and</a:t>
            </a:r>
            <a:r>
              <a:rPr lang="de-DE" sz="2400" b="1" dirty="0">
                <a:ea typeface="+mn-lt"/>
                <a:cs typeface="+mn-lt"/>
              </a:rPr>
              <a:t> </a:t>
            </a:r>
            <a:r>
              <a:rPr lang="de-DE" sz="2400" b="1" dirty="0" err="1" smtClean="0">
                <a:ea typeface="+mn-lt"/>
                <a:cs typeface="+mn-lt"/>
              </a:rPr>
              <a:t>nutrition</a:t>
            </a:r>
            <a:r>
              <a:rPr lang="de-DE" sz="2400" b="1" dirty="0">
                <a:ea typeface="+mn-lt"/>
                <a:cs typeface="+mn-lt"/>
              </a:rPr>
              <a:t>: A </a:t>
            </a:r>
            <a:r>
              <a:rPr lang="de-DE" sz="2400" b="1" dirty="0" err="1">
                <a:ea typeface="+mn-lt"/>
                <a:cs typeface="+mn-lt"/>
              </a:rPr>
              <a:t>Partnership</a:t>
            </a:r>
            <a:r>
              <a:rPr lang="de-DE" sz="2400" b="1" dirty="0">
                <a:ea typeface="+mn-lt"/>
                <a:cs typeface="+mn-lt"/>
              </a:rPr>
              <a:t> </a:t>
            </a:r>
            <a:r>
              <a:rPr lang="de-DE" sz="2400" b="1" dirty="0" err="1">
                <a:ea typeface="+mn-lt"/>
                <a:cs typeface="+mn-lt"/>
              </a:rPr>
              <a:t>for</a:t>
            </a:r>
            <a:r>
              <a:rPr lang="de-DE" sz="2400" b="1" dirty="0">
                <a:ea typeface="+mn-lt"/>
                <a:cs typeface="+mn-lt"/>
              </a:rPr>
              <a:t> </a:t>
            </a:r>
            <a:r>
              <a:rPr lang="de-DE" sz="2400" b="1" dirty="0" err="1">
                <a:ea typeface="+mn-lt"/>
                <a:cs typeface="+mn-lt"/>
              </a:rPr>
              <a:t>Healthy</a:t>
            </a:r>
            <a:r>
              <a:rPr lang="de-DE" sz="2400" b="1" dirty="0">
                <a:ea typeface="+mn-lt"/>
                <a:cs typeface="+mn-lt"/>
              </a:rPr>
              <a:t> </a:t>
            </a:r>
            <a:r>
              <a:rPr lang="de-DE" sz="2400" b="1" dirty="0" err="1">
                <a:ea typeface="+mn-lt"/>
                <a:cs typeface="+mn-lt"/>
              </a:rPr>
              <a:t>Learners</a:t>
            </a:r>
            <a:r>
              <a:rPr lang="de-DE" sz="2400" b="1" dirty="0">
                <a:ea typeface="+mn-lt"/>
                <a:cs typeface="+mn-lt"/>
              </a:rPr>
              <a:t> </a:t>
            </a:r>
            <a:r>
              <a:rPr lang="de-DE" sz="2400" b="1" dirty="0" err="1">
                <a:ea typeface="+mn-lt"/>
                <a:cs typeface="+mn-lt"/>
              </a:rPr>
              <a:t>and</a:t>
            </a:r>
            <a:r>
              <a:rPr lang="de-DE" sz="2400" b="1" dirty="0">
                <a:ea typeface="+mn-lt"/>
                <a:cs typeface="+mn-lt"/>
              </a:rPr>
              <a:t> </a:t>
            </a:r>
            <a:r>
              <a:rPr lang="de-DE" sz="2400" b="1" dirty="0" err="1">
                <a:ea typeface="+mn-lt"/>
                <a:cs typeface="+mn-lt"/>
              </a:rPr>
              <a:t>brighter</a:t>
            </a:r>
            <a:r>
              <a:rPr lang="de-DE" sz="2400" b="1" dirty="0">
                <a:ea typeface="+mn-lt"/>
                <a:cs typeface="+mn-lt"/>
              </a:rPr>
              <a:t> </a:t>
            </a:r>
            <a:r>
              <a:rPr lang="de-DE" sz="2400" b="1" dirty="0" err="1" smtClean="0">
                <a:ea typeface="+mn-lt"/>
                <a:cs typeface="+mn-lt"/>
              </a:rPr>
              <a:t>futures</a:t>
            </a:r>
            <a:r>
              <a:rPr lang="de-DE" sz="2400" b="1" dirty="0" smtClean="0">
                <a:ea typeface="+mn-lt"/>
                <a:cs typeface="+mn-lt"/>
              </a:rPr>
              <a:t>, 2020</a:t>
            </a:r>
            <a:br>
              <a:rPr lang="de-DE" sz="2400" b="1" dirty="0" smtClean="0">
                <a:ea typeface="+mn-lt"/>
                <a:cs typeface="+mn-lt"/>
              </a:rPr>
            </a:br>
            <a:r>
              <a:rPr lang="de-DE" sz="2400" dirty="0" smtClean="0">
                <a:ea typeface="+mn-lt"/>
                <a:cs typeface="+mn-lt"/>
              </a:rPr>
              <a:t>UNESCO, FAO</a:t>
            </a:r>
            <a:r>
              <a:rPr lang="de-DE" sz="2400" dirty="0">
                <a:ea typeface="+mn-lt"/>
                <a:cs typeface="+mn-lt"/>
              </a:rPr>
              <a:t>, </a:t>
            </a:r>
            <a:r>
              <a:rPr lang="de-DE" sz="2400" dirty="0" smtClean="0">
                <a:ea typeface="+mn-lt"/>
                <a:cs typeface="+mn-lt"/>
              </a:rPr>
              <a:t>GPE, UNICEF</a:t>
            </a:r>
            <a:r>
              <a:rPr lang="de-DE" sz="2400" dirty="0">
                <a:ea typeface="+mn-lt"/>
                <a:cs typeface="+mn-lt"/>
              </a:rPr>
              <a:t>, UNSCN, WFP, WHO, World </a:t>
            </a:r>
            <a:r>
              <a:rPr lang="de-DE" sz="2400" dirty="0" smtClean="0">
                <a:ea typeface="+mn-lt"/>
                <a:cs typeface="+mn-lt"/>
              </a:rPr>
              <a:t>Bank</a:t>
            </a:r>
            <a:br>
              <a:rPr lang="de-DE" sz="2400" dirty="0" smtClean="0">
                <a:ea typeface="+mn-lt"/>
                <a:cs typeface="+mn-lt"/>
              </a:rPr>
            </a:br>
            <a:r>
              <a:rPr lang="en-US" sz="2000" dirty="0">
                <a:ea typeface="+mn-lt"/>
                <a:cs typeface="+mn-lt"/>
              </a:rPr>
              <a:t>Strengthening school nutrition programs to promote better performance through improved health and nutritional status. </a:t>
            </a:r>
            <a:endParaRPr lang="en-US" sz="1800" dirty="0">
              <a:ea typeface="+mn-lt"/>
              <a:cs typeface="+mn-lt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8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F2308604-1123-4560-BE74-A1D3ABB1A4D5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0" t="19586" r="10402" b="9547"/>
          <a:stretch/>
        </p:blipFill>
        <p:spPr bwMode="auto">
          <a:xfrm>
            <a:off x="10244137" y="261938"/>
            <a:ext cx="1632177" cy="83343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xmlns="" id="{3AE5326D-332D-4293-BA01-2BA472DA64CE}"/>
              </a:ext>
            </a:extLst>
          </p:cNvPr>
          <p:cNvSpPr txBox="1">
            <a:spLocks/>
          </p:cNvSpPr>
          <p:nvPr/>
        </p:nvSpPr>
        <p:spPr>
          <a:xfrm>
            <a:off x="660400" y="731520"/>
            <a:ext cx="11297920" cy="812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b="1" dirty="0" smtClean="0">
                <a:latin typeface="+mn-lt"/>
                <a:ea typeface="+mn-lt"/>
                <a:cs typeface="+mn-lt"/>
              </a:rPr>
              <a:t>IV. Initiatives </a:t>
            </a:r>
            <a:r>
              <a:rPr lang="de-DE" sz="2800" b="1" dirty="0" err="1" smtClean="0">
                <a:latin typeface="+mn-lt"/>
                <a:ea typeface="+mn-lt"/>
                <a:cs typeface="+mn-lt"/>
              </a:rPr>
              <a:t>and</a:t>
            </a:r>
            <a:r>
              <a:rPr lang="de-DE" sz="2800" b="1" dirty="0" smtClean="0">
                <a:latin typeface="+mn-lt"/>
                <a:ea typeface="+mn-lt"/>
                <a:cs typeface="+mn-lt"/>
              </a:rPr>
              <a:t> </a:t>
            </a:r>
            <a:r>
              <a:rPr lang="de-DE" sz="2800" b="1" dirty="0" err="1" smtClean="0">
                <a:latin typeface="+mn-lt"/>
                <a:ea typeface="+mn-lt"/>
                <a:cs typeface="+mn-lt"/>
              </a:rPr>
              <a:t>networks</a:t>
            </a:r>
            <a:r>
              <a:rPr lang="de-DE" sz="2800" b="1" dirty="0" smtClean="0">
                <a:latin typeface="+mn-lt"/>
                <a:ea typeface="+mn-lt"/>
                <a:cs typeface="+mn-lt"/>
              </a:rPr>
              <a:t> – Global (</a:t>
            </a:r>
            <a:r>
              <a:rPr lang="de-DE" sz="2800" b="1" dirty="0" err="1" smtClean="0">
                <a:latin typeface="+mn-lt"/>
                <a:ea typeface="+mn-lt"/>
                <a:cs typeface="+mn-lt"/>
              </a:rPr>
              <a:t>Examples</a:t>
            </a:r>
            <a:r>
              <a:rPr lang="de-DE" sz="2800" b="1" dirty="0" smtClean="0">
                <a:latin typeface="+mn-lt"/>
                <a:ea typeface="+mn-lt"/>
                <a:cs typeface="+mn-lt"/>
              </a:rPr>
              <a:t>)</a:t>
            </a:r>
            <a:endParaRPr lang="de-DE" sz="2800" b="1" dirty="0">
              <a:latin typeface="+mn-lt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9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041"/>
    </mc:Choice>
    <mc:Fallback xmlns="">
      <p:transition spd="slow" advTm="148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05A8824E-2FDC-4582-9A9B-20503C9B1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7498"/>
            <a:ext cx="11120120" cy="50323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b="1" dirty="0" smtClean="0">
                <a:ea typeface="+mn-lt"/>
                <a:cs typeface="+mn-lt"/>
              </a:rPr>
              <a:t>Latin </a:t>
            </a:r>
            <a:r>
              <a:rPr lang="en-US" sz="2400" b="1" dirty="0">
                <a:ea typeface="+mn-lt"/>
                <a:cs typeface="+mn-lt"/>
              </a:rPr>
              <a:t>American Network for School Meals and the Caribbean (La-RAE</a:t>
            </a:r>
            <a:r>
              <a:rPr lang="en-US" sz="2400" b="1" dirty="0" smtClean="0">
                <a:ea typeface="+mn-lt"/>
                <a:cs typeface="+mn-lt"/>
              </a:rPr>
              <a:t>), 2004</a:t>
            </a:r>
            <a:br>
              <a:rPr lang="en-US" sz="2400" b="1" dirty="0" smtClean="0">
                <a:ea typeface="+mn-lt"/>
                <a:cs typeface="+mn-lt"/>
              </a:rPr>
            </a:br>
            <a:r>
              <a:rPr lang="en-US" sz="2400" dirty="0">
                <a:ea typeface="+mn-lt"/>
                <a:cs typeface="+mn-lt"/>
              </a:rPr>
              <a:t>WFP, Chile, GCNF, </a:t>
            </a:r>
            <a:r>
              <a:rPr lang="en-US" sz="2400" dirty="0" smtClean="0">
                <a:ea typeface="+mn-lt"/>
                <a:cs typeface="+mn-lt"/>
              </a:rPr>
              <a:t>SNA</a:t>
            </a:r>
            <a:br>
              <a:rPr lang="en-US" sz="2400" dirty="0" smtClean="0">
                <a:ea typeface="+mn-lt"/>
                <a:cs typeface="+mn-lt"/>
              </a:rPr>
            </a:br>
            <a:r>
              <a:rPr lang="en-US" sz="2000" dirty="0">
                <a:ea typeface="+mn-lt"/>
                <a:cs typeface="+mn-lt"/>
              </a:rPr>
              <a:t>First regional network for healthy school meals worldwide. Inspired the establishment of further regional networks. </a:t>
            </a:r>
            <a:endParaRPr lang="en-US" sz="2000" dirty="0" smtClean="0">
              <a:ea typeface="+mn-lt"/>
              <a:cs typeface="+mn-lt"/>
            </a:endParaRPr>
          </a:p>
          <a:p>
            <a:r>
              <a:rPr lang="en-US" sz="2400" b="1" dirty="0" smtClean="0">
                <a:ea typeface="+mn-lt"/>
                <a:cs typeface="+mn-lt"/>
              </a:rPr>
              <a:t>The </a:t>
            </a:r>
            <a:r>
              <a:rPr lang="en-US" sz="2400" b="1" dirty="0">
                <a:ea typeface="+mn-lt"/>
                <a:cs typeface="+mn-lt"/>
              </a:rPr>
              <a:t>African Union Home-Grown School Feeding Initiative</a:t>
            </a:r>
            <a:r>
              <a:rPr lang="en-US" sz="2400" b="1" dirty="0" smtClean="0">
                <a:ea typeface="+mn-lt"/>
                <a:cs typeface="+mn-lt"/>
              </a:rPr>
              <a:t>, 2016</a:t>
            </a:r>
            <a:br>
              <a:rPr lang="en-US" sz="2400" b="1" dirty="0" smtClean="0">
                <a:ea typeface="+mn-lt"/>
                <a:cs typeface="+mn-lt"/>
              </a:rPr>
            </a:br>
            <a:r>
              <a:rPr lang="en-US" sz="2400" dirty="0">
                <a:ea typeface="+mn-lt"/>
                <a:cs typeface="+mn-lt"/>
              </a:rPr>
              <a:t>AU, WFP, </a:t>
            </a:r>
            <a:r>
              <a:rPr lang="en-US" sz="2400" dirty="0" smtClean="0">
                <a:ea typeface="+mn-lt"/>
                <a:cs typeface="+mn-lt"/>
              </a:rPr>
              <a:t>GCNF</a:t>
            </a:r>
            <a:br>
              <a:rPr lang="en-US" sz="2400" dirty="0" smtClean="0">
                <a:ea typeface="+mn-lt"/>
                <a:cs typeface="+mn-lt"/>
              </a:rPr>
            </a:br>
            <a:r>
              <a:rPr lang="en-US" sz="2000" dirty="0">
                <a:ea typeface="+mn-lt"/>
                <a:cs typeface="+mn-lt"/>
              </a:rPr>
              <a:t>Strengthening national </a:t>
            </a:r>
            <a:r>
              <a:rPr lang="en-US" sz="2000" dirty="0" err="1" smtClean="0">
                <a:ea typeface="+mn-lt"/>
                <a:cs typeface="+mn-lt"/>
              </a:rPr>
              <a:t>programmes</a:t>
            </a:r>
            <a:r>
              <a:rPr lang="en-US" sz="2000" dirty="0" smtClean="0">
                <a:ea typeface="+mn-lt"/>
                <a:cs typeface="+mn-lt"/>
              </a:rPr>
              <a:t> </a:t>
            </a:r>
            <a:r>
              <a:rPr lang="en-US" sz="2000" dirty="0">
                <a:ea typeface="+mn-lt"/>
                <a:cs typeface="+mn-lt"/>
              </a:rPr>
              <a:t>through exchanges and evidence to improve school nutrition and education. </a:t>
            </a:r>
            <a:endParaRPr lang="en-US" sz="2000" dirty="0" smtClean="0">
              <a:ea typeface="+mn-lt"/>
              <a:cs typeface="+mn-lt"/>
            </a:endParaRPr>
          </a:p>
          <a:p>
            <a:pPr marL="0" indent="0">
              <a:buNone/>
            </a:pPr>
            <a:r>
              <a:rPr lang="de-DE" sz="2400" b="1" dirty="0" smtClean="0">
                <a:ea typeface="+mn-lt"/>
                <a:cs typeface="+mn-lt"/>
              </a:rPr>
              <a:t>Regional </a:t>
            </a:r>
            <a:r>
              <a:rPr lang="de-DE" sz="2400" b="1" dirty="0" err="1" smtClean="0">
                <a:ea typeface="+mn-lt"/>
                <a:cs typeface="+mn-lt"/>
              </a:rPr>
              <a:t>competence</a:t>
            </a:r>
            <a:r>
              <a:rPr lang="de-DE" sz="2400" b="1" dirty="0" smtClean="0">
                <a:ea typeface="+mn-lt"/>
                <a:cs typeface="+mn-lt"/>
              </a:rPr>
              <a:t> </a:t>
            </a:r>
            <a:r>
              <a:rPr lang="de-DE" sz="2400" b="1" dirty="0" err="1" smtClean="0">
                <a:ea typeface="+mn-lt"/>
                <a:cs typeface="+mn-lt"/>
              </a:rPr>
              <a:t>centres</a:t>
            </a:r>
            <a:r>
              <a:rPr lang="de-DE" sz="2400" b="1" dirty="0" smtClean="0">
                <a:ea typeface="+mn-lt"/>
                <a:cs typeface="+mn-lt"/>
              </a:rPr>
              <a:t> in </a:t>
            </a:r>
            <a:r>
              <a:rPr lang="de-DE" sz="2400" b="1" dirty="0" err="1" smtClean="0">
                <a:ea typeface="+mn-lt"/>
                <a:cs typeface="+mn-lt"/>
              </a:rPr>
              <a:t>the</a:t>
            </a:r>
            <a:r>
              <a:rPr lang="de-DE" sz="2400" b="1" dirty="0" smtClean="0">
                <a:ea typeface="+mn-lt"/>
                <a:cs typeface="+mn-lt"/>
              </a:rPr>
              <a:t> Global South</a:t>
            </a:r>
            <a:r>
              <a:rPr lang="de-DE" sz="2400" dirty="0" smtClean="0">
                <a:ea typeface="+mn-lt"/>
                <a:cs typeface="+mn-lt"/>
              </a:rPr>
              <a:t>:</a:t>
            </a:r>
          </a:p>
          <a:p>
            <a:r>
              <a:rPr lang="de-DE" sz="2400" dirty="0" smtClean="0">
                <a:ea typeface="+mn-lt"/>
                <a:cs typeface="+mn-lt"/>
              </a:rPr>
              <a:t>WFP </a:t>
            </a:r>
            <a:r>
              <a:rPr lang="de-DE" sz="2400" dirty="0" err="1">
                <a:ea typeface="+mn-lt"/>
                <a:cs typeface="+mn-lt"/>
              </a:rPr>
              <a:t>Centre</a:t>
            </a:r>
            <a:r>
              <a:rPr lang="de-DE" sz="2400" dirty="0">
                <a:ea typeface="+mn-lt"/>
                <a:cs typeface="+mn-lt"/>
              </a:rPr>
              <a:t> </a:t>
            </a:r>
            <a:r>
              <a:rPr lang="de-DE" sz="2400" dirty="0" err="1">
                <a:ea typeface="+mn-lt"/>
                <a:cs typeface="+mn-lt"/>
              </a:rPr>
              <a:t>of</a:t>
            </a:r>
            <a:r>
              <a:rPr lang="de-DE" sz="2400" dirty="0">
                <a:ea typeface="+mn-lt"/>
                <a:cs typeface="+mn-lt"/>
              </a:rPr>
              <a:t> </a:t>
            </a:r>
            <a:r>
              <a:rPr lang="de-DE" sz="2400" dirty="0" smtClean="0">
                <a:ea typeface="+mn-lt"/>
                <a:cs typeface="+mn-lt"/>
              </a:rPr>
              <a:t>Excellence </a:t>
            </a:r>
            <a:r>
              <a:rPr lang="de-DE" sz="2400" dirty="0" err="1" smtClean="0">
                <a:ea typeface="+mn-lt"/>
                <a:cs typeface="+mn-lt"/>
              </a:rPr>
              <a:t>against</a:t>
            </a:r>
            <a:r>
              <a:rPr lang="de-DE" sz="2400" dirty="0" smtClean="0">
                <a:ea typeface="+mn-lt"/>
                <a:cs typeface="+mn-lt"/>
              </a:rPr>
              <a:t> Hunger (</a:t>
            </a:r>
            <a:r>
              <a:rPr lang="de-DE" sz="2400" dirty="0" err="1" smtClean="0">
                <a:ea typeface="+mn-lt"/>
                <a:cs typeface="+mn-lt"/>
              </a:rPr>
              <a:t>CoE</a:t>
            </a:r>
            <a:r>
              <a:rPr lang="de-DE" sz="2400" dirty="0" smtClean="0">
                <a:ea typeface="+mn-lt"/>
                <a:cs typeface="+mn-lt"/>
              </a:rPr>
              <a:t>) in Brasil, 2011</a:t>
            </a:r>
          </a:p>
          <a:p>
            <a:r>
              <a:rPr lang="en-US" sz="2400" dirty="0" smtClean="0">
                <a:ea typeface="+mn-lt"/>
                <a:cs typeface="+mn-lt"/>
              </a:rPr>
              <a:t>WFP Regional Centre </a:t>
            </a:r>
            <a:r>
              <a:rPr lang="en-US" sz="2400" dirty="0">
                <a:ea typeface="+mn-lt"/>
                <a:cs typeface="+mn-lt"/>
              </a:rPr>
              <a:t>of Excellence Against Hunger and Malnutrition (CERFAM</a:t>
            </a:r>
            <a:r>
              <a:rPr lang="en-US" sz="2400" dirty="0" smtClean="0">
                <a:ea typeface="+mn-lt"/>
                <a:cs typeface="+mn-lt"/>
              </a:rPr>
              <a:t>) in West and Central Africa, 2019</a:t>
            </a:r>
            <a:endParaRPr lang="de-DE" sz="2400" dirty="0">
              <a:ea typeface="+mn-lt"/>
              <a:cs typeface="+mn-lt"/>
            </a:endParaRPr>
          </a:p>
          <a:p>
            <a:endParaRPr lang="en-US" sz="2000" dirty="0">
              <a:ea typeface="+mn-lt"/>
              <a:cs typeface="+mn-lt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xmlns="" id="{3AE5326D-332D-4293-BA01-2BA472DA64CE}"/>
              </a:ext>
            </a:extLst>
          </p:cNvPr>
          <p:cNvSpPr txBox="1">
            <a:spLocks/>
          </p:cNvSpPr>
          <p:nvPr/>
        </p:nvSpPr>
        <p:spPr>
          <a:xfrm>
            <a:off x="660400" y="731520"/>
            <a:ext cx="11297920" cy="812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b="1" dirty="0" smtClean="0">
                <a:latin typeface="+mn-lt"/>
                <a:ea typeface="+mn-lt"/>
                <a:cs typeface="+mn-lt"/>
              </a:rPr>
              <a:t>IV</a:t>
            </a:r>
            <a:r>
              <a:rPr lang="de-DE" sz="2800" b="1" dirty="0">
                <a:latin typeface="+mn-lt"/>
                <a:ea typeface="+mn-lt"/>
                <a:cs typeface="+mn-lt"/>
              </a:rPr>
              <a:t>. </a:t>
            </a:r>
            <a:r>
              <a:rPr lang="en-US" sz="2800" b="1" dirty="0">
                <a:latin typeface="+mn-lt"/>
                <a:ea typeface="+mn-lt"/>
                <a:cs typeface="+mn-lt"/>
              </a:rPr>
              <a:t>Initiatives and networks – </a:t>
            </a:r>
            <a:r>
              <a:rPr lang="en-US" sz="2800" b="1" dirty="0" smtClean="0">
                <a:latin typeface="+mn-lt"/>
                <a:ea typeface="+mn-lt"/>
                <a:cs typeface="+mn-lt"/>
              </a:rPr>
              <a:t>Regional </a:t>
            </a:r>
            <a:r>
              <a:rPr lang="en-US" sz="2800" b="1" dirty="0">
                <a:latin typeface="+mn-lt"/>
                <a:ea typeface="+mn-lt"/>
                <a:cs typeface="+mn-lt"/>
              </a:rPr>
              <a:t>(Examples)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9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F2308604-1123-4560-BE74-A1D3ABB1A4D5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0" t="19586" r="10402" b="9547"/>
          <a:stretch/>
        </p:blipFill>
        <p:spPr bwMode="auto">
          <a:xfrm>
            <a:off x="10244137" y="261938"/>
            <a:ext cx="1632177" cy="83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88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494"/>
    </mc:Choice>
    <mc:Fallback xmlns="">
      <p:transition spd="slow" advTm="78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31.9|40|2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"/>
</p:tagLst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ariss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1269</Words>
  <Application>Microsoft Office PowerPoint</Application>
  <PresentationFormat>Widescreen</PresentationFormat>
  <Paragraphs>134</Paragraphs>
  <Slides>15</Slides>
  <Notes>13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Larissa</vt:lpstr>
      <vt:lpstr>School meal programmes in a global context</vt:lpstr>
      <vt:lpstr>I. International political framwork</vt:lpstr>
      <vt:lpstr>II. World Coalition on the provision of healthy school meals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V. Potentials of school meal programmes </vt:lpstr>
      <vt:lpstr>V. Potentials of school meal programmes (cont.)  </vt:lpstr>
      <vt:lpstr>PowerPoint Presentation</vt:lpstr>
      <vt:lpstr>Thank you!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Claudia Trentmann</dc:creator>
  <cp:lastModifiedBy>HP</cp:lastModifiedBy>
  <cp:revision>249</cp:revision>
  <cp:lastPrinted>2020-04-27T11:57:35Z</cp:lastPrinted>
  <dcterms:created xsi:type="dcterms:W3CDTF">2012-07-30T21:06:50Z</dcterms:created>
  <dcterms:modified xsi:type="dcterms:W3CDTF">2021-07-05T11:15:20Z</dcterms:modified>
</cp:coreProperties>
</file>